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slides/charts/chart1.xml" ContentType="application/vnd.openxmlformats-officedocument.drawingml.chart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slides/charts/chart2.xml" ContentType="application/vnd.openxmlformats-officedocument.drawingml.chart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Default Extension="xlsx" ContentType="application/vnd.openxmlformats-officedocument.spreadsheetml.sheet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2bca076f2169460f" /><Relationship Type="http://schemas.openxmlformats.org/officeDocument/2006/relationships/extended-properties" Target="/docProps/app.xml" Id="Ra0b3a496795f47f0" /><Relationship Type="http://schemas.openxmlformats.org/officeDocument/2006/relationships/officeDocument" Target="/ppt/presentation.xml" Id="Rc58ef9a862264f1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dc64e4de72244415"/>
  </p:sldMasterIdLst>
  <p:notesMasterIdLst>
    <p:notesMasterId xmlns:r="http://schemas.openxmlformats.org/officeDocument/2006/relationships" r:id="Rc9738c159b5f4ae6"/>
  </p:notesMasterIdLst>
  <p:sldIdLst>
    <p:sldId xmlns:r="http://schemas.openxmlformats.org/officeDocument/2006/relationships" id="256" r:id="R7078fb2186324b58"/>
    <p:sldId xmlns:r="http://schemas.openxmlformats.org/officeDocument/2006/relationships" id="257" r:id="R248911be49774f09"/>
    <p:sldId xmlns:r="http://schemas.openxmlformats.org/officeDocument/2006/relationships" id="258" r:id="R71ebd49d9de84a86"/>
    <p:sldId xmlns:r="http://schemas.openxmlformats.org/officeDocument/2006/relationships" id="259" r:id="R2ff55f89cd824155"/>
    <p:sldId xmlns:r="http://schemas.openxmlformats.org/officeDocument/2006/relationships" id="260" r:id="R257ed3740001469e"/>
    <p:sldId xmlns:r="http://schemas.openxmlformats.org/officeDocument/2006/relationships" id="261" r:id="R29d104608b814608"/>
    <p:sldId xmlns:r="http://schemas.openxmlformats.org/officeDocument/2006/relationships" id="262" r:id="R3b18e5e604144594"/>
    <p:sldId xmlns:r="http://schemas.openxmlformats.org/officeDocument/2006/relationships" id="263" r:id="R186b81a61b304b0d"/>
    <p:sldId xmlns:r="http://schemas.openxmlformats.org/officeDocument/2006/relationships" id="264" r:id="Rb64f564fba004b2c"/>
    <p:sldId xmlns:r="http://schemas.openxmlformats.org/officeDocument/2006/relationships" id="265" r:id="R0a32c443a54c4de2"/>
    <p:sldId xmlns:r="http://schemas.openxmlformats.org/officeDocument/2006/relationships" id="266" r:id="R06a8bf528a3442f4"/>
    <p:sldId xmlns:r="http://schemas.openxmlformats.org/officeDocument/2006/relationships" id="267" r:id="R5c3f4f7ce0754a0e"/>
    <p:sldId xmlns:r="http://schemas.openxmlformats.org/officeDocument/2006/relationships" id="268" r:id="R6ff9364354bc4563"/>
    <p:sldId xmlns:r="http://schemas.openxmlformats.org/officeDocument/2006/relationships" id="269" r:id="R3b4a3ecb9a9f4bdc"/>
    <p:sldId xmlns:r="http://schemas.openxmlformats.org/officeDocument/2006/relationships" id="270" r:id="Rb3d3324421f94548"/>
    <p:sldId xmlns:r="http://schemas.openxmlformats.org/officeDocument/2006/relationships" id="271" r:id="R39df913e07ca4892"/>
    <p:sldId xmlns:r="http://schemas.openxmlformats.org/officeDocument/2006/relationships" id="272" r:id="R716a2f38d6cc4976"/>
    <p:sldId xmlns:r="http://schemas.openxmlformats.org/officeDocument/2006/relationships" id="273" r:id="R0509ba43c7be49ff"/>
    <p:sldId xmlns:r="http://schemas.openxmlformats.org/officeDocument/2006/relationships" id="274" r:id="Rdb5ed09b2988405b"/>
    <p:sldId xmlns:r="http://schemas.openxmlformats.org/officeDocument/2006/relationships" id="275" r:id="R0678a53cd7c24920"/>
    <p:sldId xmlns:r="http://schemas.openxmlformats.org/officeDocument/2006/relationships" id="276" r:id="R6804d21697ce4b05"/>
    <p:sldId xmlns:r="http://schemas.openxmlformats.org/officeDocument/2006/relationships" id="277" r:id="R322baab2a3894087"/>
    <p:sldId xmlns:r="http://schemas.openxmlformats.org/officeDocument/2006/relationships" id="278" r:id="R20e36e1f5295424a"/>
  </p:sldIdLst>
  <p:sldSz cx="13716000" cy="771525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cfb638b402f5433f" /><Relationship Type="http://schemas.openxmlformats.org/officeDocument/2006/relationships/slideMaster" Target="/ppt/slideMasters/slideMaster1.xml" Id="Rdc64e4de72244415" /><Relationship Type="http://schemas.openxmlformats.org/officeDocument/2006/relationships/notesMaster" Target="/ppt/notesMasters/notesMaster1.xml" Id="Rc9738c159b5f4ae6" /><Relationship Type="http://schemas.openxmlformats.org/officeDocument/2006/relationships/presProps" Target="/ppt/presProps.xml" Id="Rd89d2388081e4da2" /><Relationship Type="http://schemas.openxmlformats.org/officeDocument/2006/relationships/tableStyles" Target="/ppt/tableStyles.xml" Id="R9b063bc79e03492f" /><Relationship Type="http://schemas.openxmlformats.org/officeDocument/2006/relationships/slide" Target="/ppt/slides/slide1.xml" Id="R7078fb2186324b58" /><Relationship Type="http://schemas.openxmlformats.org/officeDocument/2006/relationships/slide" Target="/ppt/slides/slide2.xml" Id="R248911be49774f09" /><Relationship Type="http://schemas.openxmlformats.org/officeDocument/2006/relationships/slide" Target="/ppt/slides/slide3.xml" Id="R71ebd49d9de84a86" /><Relationship Type="http://schemas.openxmlformats.org/officeDocument/2006/relationships/slide" Target="/ppt/slides/slide4.xml" Id="R2ff55f89cd824155" /><Relationship Type="http://schemas.openxmlformats.org/officeDocument/2006/relationships/slide" Target="/ppt/slides/slide5.xml" Id="R257ed3740001469e" /><Relationship Type="http://schemas.openxmlformats.org/officeDocument/2006/relationships/slide" Target="/ppt/slides/slide6.xml" Id="R29d104608b814608" /><Relationship Type="http://schemas.openxmlformats.org/officeDocument/2006/relationships/slide" Target="/ppt/slides/slide7.xml" Id="R3b18e5e604144594" /><Relationship Type="http://schemas.openxmlformats.org/officeDocument/2006/relationships/slide" Target="/ppt/slides/slide8.xml" Id="R186b81a61b304b0d" /><Relationship Type="http://schemas.openxmlformats.org/officeDocument/2006/relationships/slide" Target="/ppt/slides/slide9.xml" Id="Rb64f564fba004b2c" /><Relationship Type="http://schemas.openxmlformats.org/officeDocument/2006/relationships/slide" Target="/ppt/slides/slide10.xml" Id="R0a32c443a54c4de2" /><Relationship Type="http://schemas.openxmlformats.org/officeDocument/2006/relationships/slide" Target="/ppt/slides/slide11.xml" Id="R06a8bf528a3442f4" /><Relationship Type="http://schemas.openxmlformats.org/officeDocument/2006/relationships/slide" Target="/ppt/slides/slide12.xml" Id="R5c3f4f7ce0754a0e" /><Relationship Type="http://schemas.openxmlformats.org/officeDocument/2006/relationships/slide" Target="/ppt/slides/slide13.xml" Id="R6ff9364354bc4563" /><Relationship Type="http://schemas.openxmlformats.org/officeDocument/2006/relationships/slide" Target="/ppt/slides/slide14.xml" Id="R3b4a3ecb9a9f4bdc" /><Relationship Type="http://schemas.openxmlformats.org/officeDocument/2006/relationships/slide" Target="/ppt/slides/slide15.xml" Id="Rb3d3324421f94548" /><Relationship Type="http://schemas.openxmlformats.org/officeDocument/2006/relationships/slide" Target="/ppt/slides/slide16.xml" Id="R39df913e07ca4892" /><Relationship Type="http://schemas.openxmlformats.org/officeDocument/2006/relationships/slide" Target="/ppt/slides/slide17.xml" Id="R716a2f38d6cc4976" /><Relationship Type="http://schemas.openxmlformats.org/officeDocument/2006/relationships/slide" Target="/ppt/slides/slide18.xml" Id="R0509ba43c7be49ff" /><Relationship Type="http://schemas.openxmlformats.org/officeDocument/2006/relationships/slide" Target="/ppt/slides/slide19.xml" Id="Rdb5ed09b2988405b" /><Relationship Type="http://schemas.openxmlformats.org/officeDocument/2006/relationships/slide" Target="/ppt/slides/slide20.xml" Id="R0678a53cd7c24920" /><Relationship Type="http://schemas.openxmlformats.org/officeDocument/2006/relationships/slide" Target="/ppt/slides/slide21.xml" Id="R6804d21697ce4b05" /><Relationship Type="http://schemas.openxmlformats.org/officeDocument/2006/relationships/slide" Target="/ppt/slides/slide22.xml" Id="R322baab2a3894087" /><Relationship Type="http://schemas.openxmlformats.org/officeDocument/2006/relationships/slide" Target="/ppt/slides/slide23.xml" Id="R20e36e1f5295424a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8c2e9bfb163649a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0ec21981269416b" /><Relationship Type="http://schemas.openxmlformats.org/officeDocument/2006/relationships/notesMaster" Target="/ppt/notesMasters/notesMaster1.xml" Id="R9fc6ffabeff743f4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99988c38b9c44622" /><Relationship Type="http://schemas.openxmlformats.org/officeDocument/2006/relationships/notesMaster" Target="/ppt/notesMasters/notesMaster1.xml" Id="R7e264ffdb29a4b12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e40baeef11a34c11" /><Relationship Type="http://schemas.openxmlformats.org/officeDocument/2006/relationships/notesMaster" Target="/ppt/notesMasters/notesMaster1.xml" Id="R63ed29b45af84e58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335dfa0266314edf" /><Relationship Type="http://schemas.openxmlformats.org/officeDocument/2006/relationships/notesMaster" Target="/ppt/notesMasters/notesMaster1.xml" Id="R4ff9806b47d94d7d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1b6c268d876d452a" /><Relationship Type="http://schemas.openxmlformats.org/officeDocument/2006/relationships/notesMaster" Target="/ppt/notesMasters/notesMaster1.xml" Id="R650ec231deb1419c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d42ea5d0887c4943" /><Relationship Type="http://schemas.openxmlformats.org/officeDocument/2006/relationships/notesMaster" Target="/ppt/notesMasters/notesMaster1.xml" Id="R4a77529ab78f4b8f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3dcafc42b63f41fe" /><Relationship Type="http://schemas.openxmlformats.org/officeDocument/2006/relationships/notesMaster" Target="/ppt/notesMasters/notesMaster1.xml" Id="R4f715ecd46e54b7b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4b2f89f0c6664630" /><Relationship Type="http://schemas.openxmlformats.org/officeDocument/2006/relationships/notesMaster" Target="/ppt/notesMasters/notesMaster1.xml" Id="Rea7207af31374cc1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eeb6b5b1d4e24682" /><Relationship Type="http://schemas.openxmlformats.org/officeDocument/2006/relationships/notesMaster" Target="/ppt/notesMasters/notesMaster1.xml" Id="R29afd11676284eb9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df08ea3a18b34a84" /><Relationship Type="http://schemas.openxmlformats.org/officeDocument/2006/relationships/notesMaster" Target="/ppt/notesMasters/notesMaster1.xml" Id="Rd6e856917fac4ef9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e8505f95de174375" /><Relationship Type="http://schemas.openxmlformats.org/officeDocument/2006/relationships/notesMaster" Target="/ppt/notesMasters/notesMaster1.xml" Id="R34bd347da4fb4840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ac02a12aa68e41b6" /><Relationship Type="http://schemas.openxmlformats.org/officeDocument/2006/relationships/notesMaster" Target="/ppt/notesMasters/notesMaster1.xml" Id="R8a7a41bbe8604a0b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901418a0dff44494" /><Relationship Type="http://schemas.openxmlformats.org/officeDocument/2006/relationships/notesMaster" Target="/ppt/notesMasters/notesMaster1.xml" Id="R48b8b9de26634a00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303a7f8f4dd84f24" /><Relationship Type="http://schemas.openxmlformats.org/officeDocument/2006/relationships/notesMaster" Target="/ppt/notesMasters/notesMaster1.xml" Id="Rdf91b2cc7cc043fb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6f513a8017144b66" /><Relationship Type="http://schemas.openxmlformats.org/officeDocument/2006/relationships/notesMaster" Target="/ppt/notesMasters/notesMaster1.xml" Id="R5e2c70256dcb45f3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974fc872858249f7" /><Relationship Type="http://schemas.openxmlformats.org/officeDocument/2006/relationships/notesMaster" Target="/ppt/notesMasters/notesMaster1.xml" Id="Rc8fed177783f477c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493732cabbb74d8b" /><Relationship Type="http://schemas.openxmlformats.org/officeDocument/2006/relationships/notesMaster" Target="/ppt/notesMasters/notesMaster1.xml" Id="R3c26439f76964c29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ef8a625d1dc94384" /><Relationship Type="http://schemas.openxmlformats.org/officeDocument/2006/relationships/notesMaster" Target="/ppt/notesMasters/notesMaster1.xml" Id="Re52b7e5f0405417b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8622d1d442954105" /><Relationship Type="http://schemas.openxmlformats.org/officeDocument/2006/relationships/notesMaster" Target="/ppt/notesMasters/notesMaster1.xml" Id="R16ecf3ee254b4353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8081d8b666a548de" /><Relationship Type="http://schemas.openxmlformats.org/officeDocument/2006/relationships/notesMaster" Target="/ppt/notesMasters/notesMaster1.xml" Id="R8db433b0db954454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f02ab3f7f39a4f6d" /><Relationship Type="http://schemas.openxmlformats.org/officeDocument/2006/relationships/notesMaster" Target="/ppt/notesMasters/notesMaster1.xml" Id="R75eda2c02a504f17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9ef8fee0c3974226" /><Relationship Type="http://schemas.openxmlformats.org/officeDocument/2006/relationships/notesMaster" Target="/ppt/notesMasters/notesMaster1.xml" Id="R9e1c6c1f5e4145ad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a8c457dcb56d445b" /><Relationship Type="http://schemas.openxmlformats.org/officeDocument/2006/relationships/notesMaster" Target="/ppt/notesMasters/notesMaster1.xml" Id="Rb6f3dd5c42cb4c59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Кормовая_база_обновлённая.pdf, стр. 1–4; SAMGAU_AGRO_презентация_v2.pdf, стр. 1–4; Данные по комплексу.docx. Компания является инициатором и инвестором по уточнению пользователя. Фото иллюстративное, из предоставленных материалов. Логотип — точный предоставленный файл.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Кормовая_база_обновлённая.pdf, стр. 3–4; SAMGAU_AGRO_презентация_v2.pdf, стр. 3–4; Данные по комплексу.docx. Роль инвестора и мощность комбикормового цеха уточнены пользователем. Все мощности плановые.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Данные по комплексу.docx, пункты 1–8.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Кормовая_база_обновлённая.pdf, стр. 2; SAMGAU_AGRO_презентация_v2.pdf, стр. 2; Данные по комплексу.docx, пункт 1. Фото из предоставленных материалов, иллюстрация.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Кормовая_база_обновлённая.pdf, стр. 3–4; SAMGAU_AGRO_презентация_v2.pdf, стр. 3–4. 150+350=500 га сопутствующих площадей. Решения о фактическом предоставлении земель в комплекте материалов отсутствуют.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Кормовая_база_обновлённая.pdf, стр. 4; SAMGAU_AGRO_презентация_v2.pdf, стр. 4. Предоставленный эскиз, без изменений.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Данные по комплексу.docx, пункты 2,4,5; Кормовая_база_обновлённая.pdf, стр. 3–4; SAMGAU_AGRO_презентация_v2.pdf, стр. 3–4. Мощность 8–10 т/час по более позднему уточнению пользователя, исходный DOCX указывает 8 т/час.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Данные по комплексу.docx, пункт 6а,6б,7. Сертификация Халал планируется, полученный сертификат не представлен.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Данные по комплексу.docx, пункты 1,3,6в–д,13.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Данные по комплексу.docx, пункты 8,14–17. В исходнике мощность ТП записана «2,5 мВт»; единица требует подтверждения. Она не нормализована и не вынесена в заголовок.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Данные по комплексу.docx, пункты 9–12.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Кормовая_база_обновлённая.pdf, стр. 2,9; SAMGAU_AGRO_презентация_v2.pdf, стр. 1–2,9. 20 700 млн тенге, ≈45 млн USD — оценка исходной презентации, курс и дата не указаны. Финмодель не верифицирована. Прибыль первого года и масштаб графика доходов требуют согласования.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Кормовая_база_обновлённая.pdf, стр. 3,7–9; SAMGAU_AGRO_презентация_v2.pdf, стр. 3,8–9. 44% — заявленное предположение исходной модели, подтверждение отсутствует. Срок 24 месяца привязан к госэкспертизе и разрешению, подробный график до26месяца.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Кормовая_база_обновлённая.pdf, стр. 7; SAMGAU_AGRO_презентация_v2.pdf, стр. 8. Итог 13 256,0 млн тенге =460+7337+306+1063+621+1944+800+362,5+362,5.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Кормовая_база_обновлённая.pdf, стр. 8; SAMGAU_AGRO_презентация_v2.pdf, стр. 8. 8×362,5=2 900 млн тенге. Месяц26 — начало забоя и реализации, без отдельной суммы.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Кормовая_база_обновлённая.pdf, стр. 7–8; SAMGAU_AGRO_презентация_v2.pdf, стр. 8. 10081+3625+1369+621+460=16156. Общая сумма проекта20700, разница4544. Покрытие разницы в материалах не раскрыто.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SAMGAU_AGRO_презентация_v2.pdf, стр. 6; Кормовая_база_обновлённая.pdf, стр. 6. Суммарные значения переписаны из подписейB6. Точные исходные ряды по категориям в материалах отсутствуют. Категории:ГСМ/смазочные,ФОТ,коммунальные,административные,прочие.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SAMGAU_AGRO_презентация_v2.pdf, стр. 6; Кормовая_база_обновлённая.pdf, стр. 6. График сохранён как исходное изображение: точные числовые ряды по отдельным категориям отсутствуют.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SAMGAU_AGRO_презентация_v2.pdf, стр. 7; Кормовая_база_обновлённая.pdf, стр. 6. Использован исходный график, поскольку точные промежуточные значения отсутствуют. Подписанные значения2031:1097,601,188млн. Исходный вывод о высокой прибыльности не является гарантией результата.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Кормовая_база_обновлённая.pdf, стр. 9; SAMGAU_AGRO_презентация_v2.pdf, стр. 9. Компания выступает инициатором и инвестором по уточнению пользователя. Условия для финансового партнёра сохранены как положения исходной модели, а не заключённое соглашение.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Кормовая_база_обновлённая.pdf, стр. 5; SAMGAU_AGRO_презентация_v2.pdf, стр. 5. В исходных материалах отсутствуют год и первичный источник статистики. Это исторические данные исходной модели, не текущая рыночная справка.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Кормовая_база_обновлённая.pdf, стр. 5; SAMGAU_AGRO_презентация_v2.pdf, стр. 5. Год и первичный источник статистики не указаны.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Данные по комплексу.docx, контактные данные; Кормовая_база_обновлённая.pdf, стр. 10; SAMGAU_AGRO_презентация_v2.pdf, стр. 10. Портрет Ибрагима Алижанова предоставлен пользователем.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b294ef229b6490e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21aef307bc945b2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99b58d667684ab6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2635553f6844d4d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d2c56538e6e43a1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e3dc0de5ca143ac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1012E187-4D1A-4DA2-9E71-BD7C7F66C4F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371600" y="2914650"/>
            <a:ext cx="10972800" cy="1114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54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14EE8E68-23F2-493B-ADA5-934282C4731F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2057400" y="4243388"/>
            <a:ext cx="96012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36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42596F2D-E6B2-4FA6-897B-52B2870F492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371600" y="3214688"/>
            <a:ext cx="1097280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7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A8398C32-C34A-4546-A047-2AA55AFC38F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71525" y="600075"/>
            <a:ext cx="12172950" cy="942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71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975AB80B-55EE-40FC-B3EA-D31EAD133F44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771525" y="2143125"/>
            <a:ext cx="12172950" cy="480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531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57175" indent="-257175">
              <a:lnSpc>
                <a:spcPct val="110000"/>
              </a:lnSpc>
              <a:spcBef>
                <a:spcPts val="0"/>
              </a:spcBef>
              <a:spcAft>
                <a:spcPts val="1350"/>
              </a:spcAft>
              <a:buChar char="•"/>
            </a:lvl1pPr>
            <a:lvl2pPr marL="600075" indent="-257175">
              <a:lnSpc>
                <a:spcPct val="110000"/>
              </a:lnSpc>
              <a:spcBef>
                <a:spcPts val="0"/>
              </a:spcBef>
              <a:spcAft>
                <a:spcPts val="1350"/>
              </a:spcAft>
              <a:buChar char="•"/>
            </a:lvl2pPr>
            <a:lvl3pPr marL="942975" indent="-257175">
              <a:lnSpc>
                <a:spcPct val="110000"/>
              </a:lnSpc>
              <a:spcBef>
                <a:spcPts val="0"/>
              </a:spcBef>
              <a:spcAft>
                <a:spcPts val="1350"/>
              </a:spcAft>
              <a:buChar char="•"/>
            </a:lvl3pPr>
            <a:lvl4pPr marL="1285875" indent="-257175">
              <a:lnSpc>
                <a:spcPct val="110000"/>
              </a:lnSpc>
              <a:spcBef>
                <a:spcPts val="0"/>
              </a:spcBef>
              <a:spcAft>
                <a:spcPts val="1350"/>
              </a:spcAft>
              <a:buChar char="•"/>
            </a:lvl4pPr>
            <a:lvl5pPr marL="1628775" indent="-257175">
              <a:lnSpc>
                <a:spcPct val="110000"/>
              </a:lnSpc>
              <a:spcBef>
                <a:spcPts val="0"/>
              </a:spcBef>
              <a:spcAft>
                <a:spcPts val="1350"/>
              </a:spcAft>
              <a:buChar char="•"/>
            </a:lvl5pPr>
            <a:lvl6pPr marL="1971675" indent="-257175">
              <a:lnSpc>
                <a:spcPct val="110000"/>
              </a:lnSpc>
              <a:spcBef>
                <a:spcPts val="0"/>
              </a:spcBef>
              <a:spcAft>
                <a:spcPts val="1350"/>
              </a:spcAft>
              <a:buChar char="•"/>
            </a:lvl6pPr>
            <a:lvl7pPr marL="2314575" indent="-257175">
              <a:lnSpc>
                <a:spcPct val="110000"/>
              </a:lnSpc>
              <a:spcBef>
                <a:spcPts val="0"/>
              </a:spcBef>
              <a:spcAft>
                <a:spcPts val="1350"/>
              </a:spcAft>
              <a:buChar char="•"/>
            </a:lvl7pPr>
            <a:lvl8pPr marL="2657475" indent="-257175">
              <a:lnSpc>
                <a:spcPct val="110000"/>
              </a:lnSpc>
              <a:spcBef>
                <a:spcPts val="0"/>
              </a:spcBef>
              <a:spcAft>
                <a:spcPts val="1350"/>
              </a:spcAft>
              <a:buChar char="•"/>
            </a:lvl8pPr>
            <a:lvl9pPr marL="3000375" indent="-257175">
              <a:lnSpc>
                <a:spcPct val="110000"/>
              </a:lnSpc>
              <a:spcBef>
                <a:spcPts val="0"/>
              </a:spcBef>
              <a:spcAft>
                <a:spcPts val="135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99983393-E60E-4AB8-9D9E-B361E03D9C6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71525" y="600075"/>
            <a:ext cx="12172950" cy="942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71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32227DC8-AFF4-460C-A68B-E4CB6BEE42DE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771525" y="2143125"/>
            <a:ext cx="5657850" cy="480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36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57175" indent="-257175">
              <a:lnSpc>
                <a:spcPct val="110000"/>
              </a:lnSpc>
              <a:spcBef>
                <a:spcPts val="0"/>
              </a:spcBef>
              <a:spcAft>
                <a:spcPts val="1350"/>
              </a:spcAft>
              <a:buChar char="•"/>
            </a:lvl1pPr>
            <a:lvl2pPr marL="600075" indent="-257175">
              <a:lnSpc>
                <a:spcPct val="110000"/>
              </a:lnSpc>
              <a:spcBef>
                <a:spcPts val="0"/>
              </a:spcBef>
              <a:spcAft>
                <a:spcPts val="1350"/>
              </a:spcAft>
              <a:buChar char="•"/>
            </a:lvl2pPr>
            <a:lvl3pPr marL="942975" indent="-257175">
              <a:lnSpc>
                <a:spcPct val="110000"/>
              </a:lnSpc>
              <a:spcBef>
                <a:spcPts val="0"/>
              </a:spcBef>
              <a:spcAft>
                <a:spcPts val="1350"/>
              </a:spcAft>
              <a:buChar char="•"/>
            </a:lvl3pPr>
            <a:lvl4pPr marL="1285875" indent="-257175">
              <a:lnSpc>
                <a:spcPct val="110000"/>
              </a:lnSpc>
              <a:spcBef>
                <a:spcPts val="0"/>
              </a:spcBef>
              <a:spcAft>
                <a:spcPts val="1350"/>
              </a:spcAft>
              <a:buChar char="•"/>
            </a:lvl4pPr>
            <a:lvl5pPr marL="1628775" indent="-257175">
              <a:lnSpc>
                <a:spcPct val="110000"/>
              </a:lnSpc>
              <a:spcBef>
                <a:spcPts val="0"/>
              </a:spcBef>
              <a:spcAft>
                <a:spcPts val="1350"/>
              </a:spcAft>
              <a:buChar char="•"/>
            </a:lvl5pPr>
            <a:lvl6pPr marL="1971675" indent="-257175">
              <a:lnSpc>
                <a:spcPct val="110000"/>
              </a:lnSpc>
              <a:spcBef>
                <a:spcPts val="0"/>
              </a:spcBef>
              <a:spcAft>
                <a:spcPts val="1350"/>
              </a:spcAft>
              <a:buChar char="•"/>
            </a:lvl6pPr>
            <a:lvl7pPr marL="2314575" indent="-257175">
              <a:lnSpc>
                <a:spcPct val="110000"/>
              </a:lnSpc>
              <a:spcBef>
                <a:spcPts val="0"/>
              </a:spcBef>
              <a:spcAft>
                <a:spcPts val="1350"/>
              </a:spcAft>
              <a:buChar char="•"/>
            </a:lvl7pPr>
            <a:lvl8pPr marL="2657475" indent="-257175">
              <a:lnSpc>
                <a:spcPct val="110000"/>
              </a:lnSpc>
              <a:spcBef>
                <a:spcPts val="0"/>
              </a:spcBef>
              <a:spcAft>
                <a:spcPts val="1350"/>
              </a:spcAft>
              <a:buChar char="•"/>
            </a:lvl8pPr>
            <a:lvl9pPr marL="3000375" indent="-257175">
              <a:lnSpc>
                <a:spcPct val="110000"/>
              </a:lnSpc>
              <a:spcBef>
                <a:spcPts val="0"/>
              </a:spcBef>
              <a:spcAft>
                <a:spcPts val="1350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E3F9595C-F43E-42F7-8685-4EEF9FE9DC4B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7286625" y="2143125"/>
            <a:ext cx="5657850" cy="480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36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57175" indent="-257175">
              <a:lnSpc>
                <a:spcPct val="110000"/>
              </a:lnSpc>
              <a:spcBef>
                <a:spcPts val="0"/>
              </a:spcBef>
              <a:spcAft>
                <a:spcPts val="1350"/>
              </a:spcAft>
              <a:buChar char="•"/>
            </a:lvl1pPr>
            <a:lvl2pPr marL="600075" indent="-257175">
              <a:lnSpc>
                <a:spcPct val="110000"/>
              </a:lnSpc>
              <a:spcBef>
                <a:spcPts val="0"/>
              </a:spcBef>
              <a:spcAft>
                <a:spcPts val="1350"/>
              </a:spcAft>
              <a:buChar char="•"/>
            </a:lvl2pPr>
            <a:lvl3pPr marL="942975" indent="-257175">
              <a:lnSpc>
                <a:spcPct val="110000"/>
              </a:lnSpc>
              <a:spcBef>
                <a:spcPts val="0"/>
              </a:spcBef>
              <a:spcAft>
                <a:spcPts val="1350"/>
              </a:spcAft>
              <a:buChar char="•"/>
            </a:lvl3pPr>
            <a:lvl4pPr marL="1285875" indent="-257175">
              <a:lnSpc>
                <a:spcPct val="110000"/>
              </a:lnSpc>
              <a:spcBef>
                <a:spcPts val="0"/>
              </a:spcBef>
              <a:spcAft>
                <a:spcPts val="1350"/>
              </a:spcAft>
              <a:buChar char="•"/>
            </a:lvl4pPr>
            <a:lvl5pPr marL="1628775" indent="-257175">
              <a:lnSpc>
                <a:spcPct val="110000"/>
              </a:lnSpc>
              <a:spcBef>
                <a:spcPts val="0"/>
              </a:spcBef>
              <a:spcAft>
                <a:spcPts val="1350"/>
              </a:spcAft>
              <a:buChar char="•"/>
            </a:lvl5pPr>
            <a:lvl6pPr marL="1971675" indent="-257175">
              <a:lnSpc>
                <a:spcPct val="110000"/>
              </a:lnSpc>
              <a:spcBef>
                <a:spcPts val="0"/>
              </a:spcBef>
              <a:spcAft>
                <a:spcPts val="1350"/>
              </a:spcAft>
              <a:buChar char="•"/>
            </a:lvl6pPr>
            <a:lvl7pPr marL="2314575" indent="-257175">
              <a:lnSpc>
                <a:spcPct val="110000"/>
              </a:lnSpc>
              <a:spcBef>
                <a:spcPts val="0"/>
              </a:spcBef>
              <a:spcAft>
                <a:spcPts val="1350"/>
              </a:spcAft>
              <a:buChar char="•"/>
            </a:lvl7pPr>
            <a:lvl8pPr marL="2657475" indent="-257175">
              <a:lnSpc>
                <a:spcPct val="110000"/>
              </a:lnSpc>
              <a:spcBef>
                <a:spcPts val="0"/>
              </a:spcBef>
              <a:spcAft>
                <a:spcPts val="1350"/>
              </a:spcAft>
              <a:buChar char="•"/>
            </a:lvl8pPr>
            <a:lvl9pPr marL="3000375" indent="-257175">
              <a:lnSpc>
                <a:spcPct val="110000"/>
              </a:lnSpc>
              <a:spcBef>
                <a:spcPts val="0"/>
              </a:spcBef>
              <a:spcAft>
                <a:spcPts val="135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2B628CAE-F304-44A7-B730-6DE81794988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71525" y="600075"/>
            <a:ext cx="12172950" cy="942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71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4F44A379-5C8A-4354-A652-2B63C608CCDD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771525" y="2143125"/>
            <a:ext cx="5657850" cy="480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531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57175" indent="-257175">
              <a:lnSpc>
                <a:spcPct val="110000"/>
              </a:lnSpc>
              <a:spcBef>
                <a:spcPts val="0"/>
              </a:spcBef>
              <a:spcAft>
                <a:spcPts val="1350"/>
              </a:spcAft>
              <a:buChar char="•"/>
            </a:lvl1pPr>
            <a:lvl2pPr marL="600075" indent="-257175">
              <a:lnSpc>
                <a:spcPct val="110000"/>
              </a:lnSpc>
              <a:spcBef>
                <a:spcPts val="0"/>
              </a:spcBef>
              <a:spcAft>
                <a:spcPts val="1350"/>
              </a:spcAft>
              <a:buChar char="•"/>
            </a:lvl2pPr>
            <a:lvl3pPr marL="942975" indent="-257175">
              <a:lnSpc>
                <a:spcPct val="110000"/>
              </a:lnSpc>
              <a:spcBef>
                <a:spcPts val="0"/>
              </a:spcBef>
              <a:spcAft>
                <a:spcPts val="1350"/>
              </a:spcAft>
              <a:buChar char="•"/>
            </a:lvl3pPr>
            <a:lvl4pPr marL="1285875" indent="-257175">
              <a:lnSpc>
                <a:spcPct val="110000"/>
              </a:lnSpc>
              <a:spcBef>
                <a:spcPts val="0"/>
              </a:spcBef>
              <a:spcAft>
                <a:spcPts val="1350"/>
              </a:spcAft>
              <a:buChar char="•"/>
            </a:lvl4pPr>
            <a:lvl5pPr marL="1628775" indent="-257175">
              <a:lnSpc>
                <a:spcPct val="110000"/>
              </a:lnSpc>
              <a:spcBef>
                <a:spcPts val="0"/>
              </a:spcBef>
              <a:spcAft>
                <a:spcPts val="1350"/>
              </a:spcAft>
              <a:buChar char="•"/>
            </a:lvl5pPr>
            <a:lvl6pPr marL="1971675" indent="-257175">
              <a:lnSpc>
                <a:spcPct val="110000"/>
              </a:lnSpc>
              <a:spcBef>
                <a:spcPts val="0"/>
              </a:spcBef>
              <a:spcAft>
                <a:spcPts val="1350"/>
              </a:spcAft>
              <a:buChar char="•"/>
            </a:lvl6pPr>
            <a:lvl7pPr marL="2314575" indent="-257175">
              <a:lnSpc>
                <a:spcPct val="110000"/>
              </a:lnSpc>
              <a:spcBef>
                <a:spcPts val="0"/>
              </a:spcBef>
              <a:spcAft>
                <a:spcPts val="1350"/>
              </a:spcAft>
              <a:buChar char="•"/>
            </a:lvl7pPr>
            <a:lvl8pPr marL="2657475" indent="-257175">
              <a:lnSpc>
                <a:spcPct val="110000"/>
              </a:lnSpc>
              <a:spcBef>
                <a:spcPts val="0"/>
              </a:spcBef>
              <a:spcAft>
                <a:spcPts val="1350"/>
              </a:spcAft>
              <a:buChar char="•"/>
            </a:lvl8pPr>
            <a:lvl9pPr marL="3000375" indent="-257175">
              <a:lnSpc>
                <a:spcPct val="110000"/>
              </a:lnSpc>
              <a:spcBef>
                <a:spcPts val="0"/>
              </a:spcBef>
              <a:spcAft>
                <a:spcPts val="135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5020c48c058f44fe" /><Relationship Type="http://schemas.openxmlformats.org/officeDocument/2006/relationships/slideLayout" Target="/ppt/slideLayouts/slideLayout1.xml" Id="R731a33b3905d4f42" /><Relationship Type="http://schemas.openxmlformats.org/officeDocument/2006/relationships/slideLayout" Target="/ppt/slideLayouts/slideLayout2.xml" Id="R13da1d5ec0234c11" /><Relationship Type="http://schemas.openxmlformats.org/officeDocument/2006/relationships/slideLayout" Target="/ppt/slideLayouts/slideLayout3.xml" Id="R27e4f23ac2844d76" /><Relationship Type="http://schemas.openxmlformats.org/officeDocument/2006/relationships/slideLayout" Target="/ppt/slideLayouts/slideLayout4.xml" Id="Re6e5d9c03dc7497d" /><Relationship Type="http://schemas.openxmlformats.org/officeDocument/2006/relationships/slideLayout" Target="/ppt/slideLayouts/slideLayout5.xml" Id="R2dc5158073ed4757" /><Relationship Type="http://schemas.openxmlformats.org/officeDocument/2006/relationships/slideLayout" Target="/ppt/slideLayouts/slideLayout6.xml" Id="R50b388e9222d4e8e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731a33b3905d4f42"/>
    <p:sldLayoutId xmlns:r="http://schemas.openxmlformats.org/officeDocument/2006/relationships" id="2147483650" r:id="R13da1d5ec0234c11"/>
    <p:sldLayoutId xmlns:r="http://schemas.openxmlformats.org/officeDocument/2006/relationships" id="2147483651" r:id="R27e4f23ac2844d76"/>
    <p:sldLayoutId xmlns:r="http://schemas.openxmlformats.org/officeDocument/2006/relationships" id="2147483652" r:id="Re6e5d9c03dc7497d"/>
    <p:sldLayoutId xmlns:r="http://schemas.openxmlformats.org/officeDocument/2006/relationships" id="2147483653" r:id="R2dc5158073ed4757"/>
    <p:sldLayoutId xmlns:r="http://schemas.openxmlformats.org/officeDocument/2006/relationships" id="2147483654" r:id="R50b388e9222d4e8e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6349efbc1ee48ed" /><Relationship Type="http://schemas.openxmlformats.org/officeDocument/2006/relationships/image" Target="/ppt/media/image.jpeg" Id="R1baa0cc424c04fe4" /><Relationship Type="http://schemas.openxmlformats.org/officeDocument/2006/relationships/image" Target="/ppt/media/image2.jpeg" Id="R58ae226ffc874e3a" /><Relationship Type="http://schemas.openxmlformats.org/officeDocument/2006/relationships/notesSlide" Target="/ppt/notesSlides/notesSlide1.xml" Id="Re21357f10a004ccc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6d529ec214c4829" /><Relationship Type="http://schemas.openxmlformats.org/officeDocument/2006/relationships/image" Target="/ppt/media/image3.jpeg" Id="R9c54cf83ef854420" /><Relationship Type="http://schemas.openxmlformats.org/officeDocument/2006/relationships/notesSlide" Target="/ppt/notesSlides/notesSlide2.xml" Id="R9a099bd45e944085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50298609f8c4d02" /><Relationship Type="http://schemas.openxmlformats.org/officeDocument/2006/relationships/image" Target="/ppt/media/image4.jpeg" Id="R788039954b48467e" /><Relationship Type="http://schemas.openxmlformats.org/officeDocument/2006/relationships/notesSlide" Target="/ppt/notesSlides/notesSlide3.xml" Id="R71f26400e1f14ea2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8f42d9eda2643ee" /><Relationship Type="http://schemas.openxmlformats.org/officeDocument/2006/relationships/image" Target="/ppt/media/image5.jpeg" Id="Rf81dd5e050c2435a" /><Relationship Type="http://schemas.openxmlformats.org/officeDocument/2006/relationships/image" Target="/ppt/media/image6.jpeg" Id="R618f7e8f0239480e" /><Relationship Type="http://schemas.openxmlformats.org/officeDocument/2006/relationships/notesSlide" Target="/ppt/notesSlides/notesSlide4.xml" Id="Rcd7e8a1b0e1c4aaa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969ab29387c45bc" /><Relationship Type="http://schemas.openxmlformats.org/officeDocument/2006/relationships/image" Target="/ppt/media/image7.jpeg" Id="Re726e5ad945c4675" /><Relationship Type="http://schemas.openxmlformats.org/officeDocument/2006/relationships/notesSlide" Target="/ppt/notesSlides/notesSlide5.xml" Id="R719593cd71274aec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e3209738e104c05" /><Relationship Type="http://schemas.openxmlformats.org/officeDocument/2006/relationships/image" Target="/ppt/media/image8.jpeg" Id="Rcc6e5d83a4614851" /><Relationship Type="http://schemas.openxmlformats.org/officeDocument/2006/relationships/image" Target="/ppt/media/image.png" Id="R488d45ceb25b4b9f" /><Relationship Type="http://schemas.openxmlformats.org/officeDocument/2006/relationships/notesSlide" Target="/ppt/notesSlides/notesSlide6.xml" Id="Re18ece6820604bff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45c9c6107be401e" /><Relationship Type="http://schemas.openxmlformats.org/officeDocument/2006/relationships/image" Target="/ppt/media/image9.jpeg" Id="R57f66ab3965a4ce1" /><Relationship Type="http://schemas.openxmlformats.org/officeDocument/2006/relationships/image" Target="/ppt/media/image10.jpeg" Id="Re7ed6eee05404259" /><Relationship Type="http://schemas.openxmlformats.org/officeDocument/2006/relationships/notesSlide" Target="/ppt/notesSlides/notesSlide7.xml" Id="Rda06f279fadf46ba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83cc6609c054b45" /><Relationship Type="http://schemas.openxmlformats.org/officeDocument/2006/relationships/image" Target="/ppt/media/image11.jpeg" Id="R39a8f3b066b44eff" /><Relationship Type="http://schemas.openxmlformats.org/officeDocument/2006/relationships/notesSlide" Target="/ppt/notesSlides/notesSlide8.xml" Id="Rd2c83b781cb64d65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c254d4b44ea4788" /><Relationship Type="http://schemas.openxmlformats.org/officeDocument/2006/relationships/image" Target="/ppt/media/image12.jpeg" Id="Rbc15e2e8a3ec4b39" /><Relationship Type="http://schemas.openxmlformats.org/officeDocument/2006/relationships/notesSlide" Target="/ppt/notesSlides/notesSlide9.xml" Id="Re5320e12fa5d4bf4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76a1471918e4f44" /><Relationship Type="http://schemas.openxmlformats.org/officeDocument/2006/relationships/image" Target="/ppt/media/image13.jpeg" Id="Rcbfb0ae67a0d4845" /><Relationship Type="http://schemas.openxmlformats.org/officeDocument/2006/relationships/notesSlide" Target="/ppt/notesSlides/notesSlide10.xml" Id="R9a752bd9893d4b2e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04323b4acb54853" /><Relationship Type="http://schemas.openxmlformats.org/officeDocument/2006/relationships/image" Target="/ppt/media/image14.jpeg" Id="Rf771017552af4e19" /><Relationship Type="http://schemas.openxmlformats.org/officeDocument/2006/relationships/notesSlide" Target="/ppt/notesSlides/notesSlide11.xml" Id="Rabef262e8f214a5a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c9f46669d2246b9" /><Relationship Type="http://schemas.openxmlformats.org/officeDocument/2006/relationships/image" Target="/ppt/media/image15.jpeg" Id="Re6655bc372154854" /><Relationship Type="http://schemas.openxmlformats.org/officeDocument/2006/relationships/notesSlide" Target="/ppt/notesSlides/notesSlide12.xml" Id="R64b3c98f5d46456e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c5e7ddcaf1d43ed" /><Relationship Type="http://schemas.openxmlformats.org/officeDocument/2006/relationships/image" Target="/ppt/media/image16.jpeg" Id="R9d32451f08ec425d" /><Relationship Type="http://schemas.openxmlformats.org/officeDocument/2006/relationships/notesSlide" Target="/ppt/notesSlides/notesSlide13.xml" Id="R8d0780c93db9486a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4dccb8f862745dc" /><Relationship Type="http://schemas.openxmlformats.org/officeDocument/2006/relationships/image" Target="/ppt/media/image17.jpeg" Id="R434fb4067a994189" /><Relationship Type="http://schemas.openxmlformats.org/officeDocument/2006/relationships/notesSlide" Target="/ppt/notesSlides/notesSlide14.xml" Id="Rad8d8b1972774112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a23aff8e0a94aa2" /><Relationship Type="http://schemas.openxmlformats.org/officeDocument/2006/relationships/image" Target="/ppt/media/image18.jpeg" Id="R937b917078704806" /><Relationship Type="http://schemas.openxmlformats.org/officeDocument/2006/relationships/notesSlide" Target="/ppt/notesSlides/notesSlide15.xml" Id="R25d6ca9ae5e2431b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ebef31758c6470b" /><Relationship Type="http://schemas.openxmlformats.org/officeDocument/2006/relationships/image" Target="/ppt/media/image19.jpeg" Id="Rb3d6129b33604f6b" /><Relationship Type="http://schemas.openxmlformats.org/officeDocument/2006/relationships/chart" Target="/ppt/slides/charts/chart1.xml" Id="Rdf0430ee34d24529" /><Relationship Type="http://schemas.openxmlformats.org/officeDocument/2006/relationships/notesSlide" Target="/ppt/notesSlides/notesSlide16.xml" Id="Rab6d206580874647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bd7c3611b8c41ad" /><Relationship Type="http://schemas.openxmlformats.org/officeDocument/2006/relationships/image" Target="/ppt/media/image20.jpeg" Id="R42ae6e7b7c184ead" /><Relationship Type="http://schemas.openxmlformats.org/officeDocument/2006/relationships/chart" Target="/ppt/slides/charts/chart2.xml" Id="Rb2f848459173422f" /><Relationship Type="http://schemas.openxmlformats.org/officeDocument/2006/relationships/notesSlide" Target="/ppt/notesSlides/notesSlide17.xml" Id="R3fb3181dbea64b82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72ab307290b4980" /><Relationship Type="http://schemas.openxmlformats.org/officeDocument/2006/relationships/image" Target="/ppt/media/image21.jpeg" Id="R961c20ad5c1a4f49" /><Relationship Type="http://schemas.openxmlformats.org/officeDocument/2006/relationships/image" Target="/ppt/media/image2.png" Id="R8dc76599b26f49ac" /><Relationship Type="http://schemas.openxmlformats.org/officeDocument/2006/relationships/notesSlide" Target="/ppt/notesSlides/notesSlide18.xml" Id="R774222b2f8fa44cc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52440bbb37d4588" /><Relationship Type="http://schemas.openxmlformats.org/officeDocument/2006/relationships/image" Target="/ppt/media/image22.jpeg" Id="Rf27e3fbaf32042ce" /><Relationship Type="http://schemas.openxmlformats.org/officeDocument/2006/relationships/image" Target="/ppt/media/image3.png" Id="R13a1374951614cc2" /><Relationship Type="http://schemas.openxmlformats.org/officeDocument/2006/relationships/notesSlide" Target="/ppt/notesSlides/notesSlide19.xml" Id="R5d9d66838892465e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fe13907e70a47fe" /><Relationship Type="http://schemas.openxmlformats.org/officeDocument/2006/relationships/image" Target="/ppt/media/image23.jpeg" Id="Rad9900124a914ee4" /><Relationship Type="http://schemas.openxmlformats.org/officeDocument/2006/relationships/notesSlide" Target="/ppt/notesSlides/notesSlide20.xml" Id="R54e8239b1afb4291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202fcf1ffa34365" /><Relationship Type="http://schemas.openxmlformats.org/officeDocument/2006/relationships/image" Target="/ppt/media/image24.jpeg" Id="R81b69a4db2154ca0" /><Relationship Type="http://schemas.openxmlformats.org/officeDocument/2006/relationships/notesSlide" Target="/ppt/notesSlides/notesSlide21.xml" Id="Rff1e7ea7a7504d0a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cb8557bbfae4e86" /><Relationship Type="http://schemas.openxmlformats.org/officeDocument/2006/relationships/image" Target="/ppt/media/image25.jpeg" Id="Rfa8cdfb599be49b2" /><Relationship Type="http://schemas.openxmlformats.org/officeDocument/2006/relationships/image" Target="/ppt/media/image26.jpeg" Id="R35166546396947a1" /><Relationship Type="http://schemas.openxmlformats.org/officeDocument/2006/relationships/notesSlide" Target="/ppt/notesSlides/notesSlide22.xml" Id="R46988290331c4dfa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91e4811b01a493f" /><Relationship Type="http://schemas.openxmlformats.org/officeDocument/2006/relationships/image" Target="/ppt/media/image27.jpeg" Id="Rd05bdf2d943643bb" /><Relationship Type="http://schemas.openxmlformats.org/officeDocument/2006/relationships/image" Target="/ppt/media/image4.png" Id="R1177f63420da453d" /><Relationship Type="http://schemas.openxmlformats.org/officeDocument/2006/relationships/notesSlide" Target="/ppt/notesSlides/notesSlide23.xml" Id="R64311b2134884d06" /></Relationships>
</file>

<file path=ppt/slides/charts/_rels/chart1.xml.rels><Relationships xmlns="http://schemas.openxmlformats.org/package/2006/relationships"><Relationship Id="rIdChartSnapshot1" Type="http://schemas.openxmlformats.org/officeDocument/2006/relationships/package" Target="../../embeddings/chart-data-snapshot-001.xlsx"/></Relationships>
</file>

<file path=ppt/slides/charts/_rels/chart2.xml.rels><Relationships xmlns="http://schemas.openxmlformats.org/package/2006/relationships"><Relationship Id="rIdChartSnapshot1" Type="http://schemas.openxmlformats.org/officeDocument/2006/relationships/package" Target="../../embeddings/chart-data-snapshot-002.xlsx"/></Relationships>
</file>

<file path=ppt/slides/charts/chart1.xml><?xml version="1.0" encoding="utf-8"?>
<c:chartSpace xmlns:c="http://schemas.openxmlformats.org/drawingml/2006/chart" xmlns:r="http://schemas.openxmlformats.org/officeDocument/2006/relationships">
  <c:lang val="en-US"/>
  <c:chart>
    <c:plotArea>
      <c:barChart>
        <c:barDir val="bar"/>
        <c:grouping val="clustered"/>
        <c:varyColors val="0"/>
        <c:ser>
          <c:idx val="0"/>
          <c:order val="0"/>
          <c:tx>
            <c:v>Вложения, млн ₸</c:v>
          </c:tx>
          <c:spPr>
            <a:solidFill xmlns:a="http://schemas.openxmlformats.org/drawingml/2006/main">
              <a:srgbClr val="80162B"/>
            </a:solidFill>
          </c:spPr>
          <c:cat>
            <c:strRef>
              <c:f>'Chart Data'!$A$2:$A$6</c:f>
              <c:strCache>
                <c:ptCount val="5"/>
                <c:pt idx="0">
                  <c:v>Строительство и коммуникации</c:v>
                </c:pt>
                <c:pt idx="1">
                  <c:v>Закуп и откорм бычков</c:v>
                </c:pt>
                <c:pt idx="2">
                  <c:v>Спецтехника и автомобили</c:v>
                </c:pt>
                <c:pt idx="3">
                  <c:v>Посев и уборка урожая</c:v>
                </c:pt>
                <c:pt idx="4">
                  <c:v>ПСД</c:v>
                </c:pt>
              </c:strCache>
            </c:strRef>
          </c:cat>
          <c:val>
            <c:numRef>
              <c:f>'Chart Data'!$B$2:$B$6</c:f>
              <c:numCache>
                <c:formatCode># ##0</c:formatCode>
                <c:ptCount val="5"/>
                <c:pt idx="0">
                  <c:v>10081</c:v>
                </c:pt>
                <c:pt idx="1">
                  <c:v>3625</c:v>
                </c:pt>
                <c:pt idx="2">
                  <c:v>1369</c:v>
                </c:pt>
                <c:pt idx="3">
                  <c:v>621</c:v>
                </c:pt>
                <c:pt idx="4">
                  <c:v>460</c:v>
                </c:pt>
              </c:numCache>
            </c:numRef>
          </c:val>
        </c:ser>
        <c:dLbls>
          <c:numFmt formatCode="# ##0" sourceLinked="0"/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650" b="1">
                  <a:solidFill>
                    <a:srgbClr val="1D242A"/>
                  </a:solidFill>
                  <a:latin typeface="Noto Sans"/>
                  <a:ea typeface="Noto Sans"/>
                  <a:cs typeface="Noto Sans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65"/>
        <c:axId val="48650112"/>
        <c:axId val="48672768"/>
      </c:barChart>
      <c:catAx>
        <c:axId val="48650112"/>
        <c:scaling>
          <c:orientation val="minMax"/>
        </c:scaling>
        <c:delete val="0"/>
        <c:axPos val="l"/>
        <c:numFmt formatCode="General"/>
        <c:majorTickMark val="none"/>
        <c:minorTickMark val="none"/>
        <c:spPr>
          <a:ln xmlns:a="http://schemas.openxmlformats.org/drawingml/2006/main" w="0">
            <a:noFill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425">
                <a:solidFill>
                  <a:srgbClr val="1D242A"/>
                </a:solidFill>
                <a:latin typeface="Noto Sans"/>
                <a:ea typeface="Noto Sans"/>
                <a:cs typeface="Noto Sans"/>
              </a:defRPr>
            </a:pPr>
          </a:p>
        </c:txPr>
        <c:crossAx val="48672768"/>
      </c:catAx>
      <c:valAx>
        <c:axId val="48672768"/>
        <c:scaling>
          <c:orientation val="minMax"/>
        </c:scaling>
        <c:delete val="1"/>
        <c:axPos val="b"/>
        <c:numFmt formatCode="# ##0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>
                <a:solidFill>
                  <a:srgbClr val="666666"/>
                </a:solidFill>
                <a:latin typeface="Noto Sans"/>
                <a:ea typeface="Noto Sans"/>
                <a:cs typeface="Noto Sans"/>
              </a:defRPr>
            </a:pPr>
          </a:p>
        </c:txPr>
        <c:crossAx val="48650112"/>
        <c:crossBetween val="between"/>
      </c:valAx>
    </c:plotArea>
    <c:plotVisOnly val="1"/>
  </c:chart>
  <c:externalData r:id="rIdChartSnapshot1">
    <c:autoUpdate val="0"/>
  </c:externalData>
</c:chartSpace>
</file>

<file path=ppt/slides/charts/chart2.xml><?xml version="1.0" encoding="utf-8"?>
<c:chartSpace xmlns:c="http://schemas.openxmlformats.org/drawingml/2006/chart" xmlns:r="http://schemas.openxmlformats.org/officeDocument/2006/relationships">
  <c:lang val="en-US"/>
  <c:chart>
    <c:plotArea>
      <c:barChart>
        <c:barDir val="col"/>
        <c:grouping val="clustered"/>
        <c:varyColors val="0"/>
        <c:ser>
          <c:idx val="0"/>
          <c:order val="0"/>
          <c:tx>
            <c:v>Суммарные расходы</c:v>
          </c:tx>
          <c:spPr>
            <a:solidFill xmlns:a="http://schemas.openxmlformats.org/drawingml/2006/main">
              <a:srgbClr val="80162B"/>
            </a:solidFill>
          </c:spPr>
          <c:cat>
            <c:numRef>
              <c:f>'Chart Data'!$A$2:$A$12</c:f>
              <c:numCache>
                <c:formatCode>General</c:formatCode>
                <c:ptCount val="11"/>
                <c:pt idx="0">
                  <c:v>2025</c:v>
                </c:pt>
                <c:pt idx="1">
                  <c:v>2026</c:v>
                </c:pt>
                <c:pt idx="2">
                  <c:v>2027</c:v>
                </c:pt>
                <c:pt idx="3">
                  <c:v>2028</c:v>
                </c:pt>
                <c:pt idx="4">
                  <c:v>2029</c:v>
                </c:pt>
                <c:pt idx="5">
                  <c:v>2030</c:v>
                </c:pt>
                <c:pt idx="6">
                  <c:v>2031</c:v>
                </c:pt>
                <c:pt idx="7">
                  <c:v>2032</c:v>
                </c:pt>
                <c:pt idx="8">
                  <c:v>2033</c:v>
                </c:pt>
                <c:pt idx="9">
                  <c:v>2034</c:v>
                </c:pt>
                <c:pt idx="10">
                  <c:v>2035</c:v>
                </c:pt>
              </c:numCache>
            </c:numRef>
          </c:cat>
          <c:val>
            <c:numRef>
              <c:f>'Chart Data'!$B$2:$B$12</c:f>
              <c:numCache>
                <c:formatCode># ##0</c:formatCode>
                <c:ptCount val="11"/>
                <c:pt idx="0">
                  <c:v>240</c:v>
                </c:pt>
                <c:pt idx="1">
                  <c:v>1435</c:v>
                </c:pt>
                <c:pt idx="2">
                  <c:v>1982</c:v>
                </c:pt>
                <c:pt idx="3">
                  <c:v>2177</c:v>
                </c:pt>
                <c:pt idx="4">
                  <c:v>2394</c:v>
                </c:pt>
                <c:pt idx="5">
                  <c:v>2630</c:v>
                </c:pt>
                <c:pt idx="6">
                  <c:v>2891</c:v>
                </c:pt>
                <c:pt idx="7">
                  <c:v>3179</c:v>
                </c:pt>
                <c:pt idx="8">
                  <c:v>3493</c:v>
                </c:pt>
                <c:pt idx="9">
                  <c:v>3841</c:v>
                </c:pt>
                <c:pt idx="10">
                  <c:v>4222</c:v>
                </c:pt>
              </c:numCache>
            </c:numRef>
          </c:val>
        </c:ser>
        <c:dLbls>
          <c:numFmt formatCode="# ##0" sourceLinked="0"/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275" b="1">
                  <a:solidFill>
                    <a:srgbClr val="1D242A"/>
                  </a:solidFill>
                  <a:latin typeface="Noto Sans"/>
                  <a:ea typeface="Noto Sans"/>
                  <a:cs typeface="Noto Sans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E0E3E6"/>
            </a:solidFill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425">
                <a:solidFill>
                  <a:srgbClr val="626B75"/>
                </a:solidFill>
                <a:latin typeface="Noto Sans"/>
                <a:ea typeface="Noto Sans"/>
                <a:cs typeface="Noto Sans"/>
              </a:defRPr>
            </a:pPr>
          </a:p>
        </c:txPr>
        <c:crossAx val="48672768"/>
      </c:catAx>
      <c:valAx>
        <c:axId val="48672768"/>
        <c:scaling>
          <c:orientation val="minMax"/>
          <c:max val="5000"/>
          <c:min val="0"/>
        </c:scaling>
        <c:delete val="0"/>
        <c:axPos val="l"/>
        <c:majorGridlines>
          <c:spPr>
            <a:ln xmlns:a="http://schemas.openxmlformats.org/drawingml/2006/main" w="9525">
              <a:solidFill>
                <a:srgbClr val="E0E3E6"/>
              </a:solidFill>
            </a:ln>
          </c:spPr>
        </c:majorGridlines>
        <c:numFmt formatCode="# ##0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350">
                <a:solidFill>
                  <a:srgbClr val="626B75"/>
                </a:solidFill>
                <a:latin typeface="Noto Sans"/>
                <a:ea typeface="Noto Sans"/>
                <a:cs typeface="Noto Sans"/>
              </a:defRPr>
            </a:pPr>
          </a:p>
        </c:txPr>
        <c:crossAx val="48650112"/>
        <c:crossBetween val="between"/>
        <c:majorUnit val="1000"/>
      </c:valAx>
    </c:plotArea>
    <c:plotVisOnly val="1"/>
  </c:chart>
  <c:externalData r:id="rIdChartSnapshot1">
    <c:autoUpdate val="0"/>
  </c:externalData>
</c:chartSpace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C52D3BD-162B-4EF8-B94E-E1BC494048D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baa0cc424c04fe4"/>
          <a:srcRect xmlns:a="http://schemas.openxmlformats.org/drawingml/2006/main" l="19669" t="0" r="19669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620000" y="0"/>
            <a:ext cx="6096000" cy="7715250"/>
          </a:xfrm>
          <a:prstGeom xmlns:a="http://schemas.openxmlformats.org/drawingml/2006/main" prst="rect">
            <a:avLst/>
          </a:prstGeom>
        </p:spPr>
      </p:pic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AA5AA10-A9BD-4E5F-834C-807BBA2A59B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8ae226ffc874e3a"/>
          <a:stretch xmlns:a="http://schemas.openxmlformats.org/drawingml/2006/main"/>
        </p:blipFill>
        <p:spPr>
          <a:xfrm xmlns:a="http://schemas.openxmlformats.org/drawingml/2006/main">
            <a:off x="685800" y="514350"/>
            <a:ext cx="1381125" cy="1381125"/>
          </a:xfrm>
          <a:prstGeom xmlns:a="http://schemas.openxmlformats.org/drawingml/2006/main" prst="ellipse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BE1443D-F7B0-4684-BBC8-2EEA6FEEF5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76500"/>
            <a:ext cx="6762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4875" b="1">
                <a:solidFill>
                  <a:srgbClr val="1D242A"/>
                </a:solidFill>
                <a:latin typeface="Noto Sans"/>
                <a:ea typeface="Noto Sans"/>
                <a:cs typeface="Noto Sans"/>
              </a:defRPr>
            </a:defPPr>
          </a:lstStyle>
          <a:p xmlns:a="http://schemas.openxmlformats.org/drawingml/2006/main">
            <a:pPr algn="l">
              <a:defRPr sz="4875" b="1">
                <a:solidFill>
                  <a:srgbClr val="1D242A"/>
                </a:solidFill>
                <a:latin typeface="Noto Sans"/>
                <a:ea typeface="Noto Sans"/>
                <a:cs typeface="Noto Sans"/>
              </a:defRPr>
            </a:pPr>
            <a:r>
              <a:rPr sz="4875" b="1">
                <a:solidFill>
                  <a:srgbClr val="1D242A"/>
                </a:solidFill>
                <a:latin typeface="Noto Sans"/>
                <a:ea typeface="Noto Sans"/>
                <a:cs typeface="Noto Sans"/>
              </a:rPr>
              <a:t>SAMGAU AGRO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0F98AF0-E537-4776-9262-202A82B97F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67125"/>
            <a:ext cx="64770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2850" b="0">
                <a:solidFill>
                  <a:srgbClr val="1D242A"/>
                </a:solidFill>
                <a:latin typeface="Noto Sans"/>
                <a:ea typeface="Noto Sans"/>
                <a:cs typeface="Noto Sans"/>
              </a:defRPr>
            </a:defPPr>
          </a:lstStyle>
          <a:p xmlns:a="http://schemas.openxmlformats.org/drawingml/2006/main">
            <a:pPr algn="l">
              <a:defRPr sz="2850" b="0">
                <a:solidFill>
                  <a:srgbClr val="1D242A"/>
                </a:solidFill>
                <a:latin typeface="Noto Sans"/>
                <a:ea typeface="Noto Sans"/>
                <a:cs typeface="Noto Sans"/>
              </a:defRPr>
            </a:pPr>
            <a:r>
              <a:rPr sz="2850" b="0">
                <a:solidFill>
                  <a:srgbClr val="1D242A"/>
                </a:solidFill>
                <a:latin typeface="Noto Sans"/>
                <a:ea typeface="Noto Sans"/>
                <a:cs typeface="Noto Sans"/>
              </a:rPr>
              <a:t>Животноводческий комплекс</a:t>
            </a:r>
          </a:p>
          <a:p xmlns:a="http://schemas.openxmlformats.org/drawingml/2006/main">
            <a:pPr algn="l">
              <a:defRPr sz="2850" b="0">
                <a:solidFill>
                  <a:srgbClr val="1D242A"/>
                </a:solidFill>
                <a:latin typeface="Noto Sans"/>
                <a:ea typeface="Noto Sans"/>
                <a:cs typeface="Noto Sans"/>
              </a:defRPr>
            </a:pPr>
            <a:r>
              <a:rPr sz="2850" b="0">
                <a:solidFill>
                  <a:srgbClr val="1D242A"/>
                </a:solidFill>
                <a:latin typeface="Noto Sans"/>
                <a:ea typeface="Noto Sans"/>
                <a:cs typeface="Noto Sans"/>
              </a:rPr>
              <a:t>полного цикла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031E1C1-CD3D-4666-99E5-5465C944A6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715000"/>
            <a:ext cx="619125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2025" b="1">
                <a:solidFill>
                  <a:srgbClr val="80162B"/>
                </a:solidFill>
                <a:latin typeface="Noto Sans"/>
                <a:ea typeface="Noto Sans"/>
                <a:cs typeface="Noto Sans"/>
              </a:defRPr>
            </a:defPPr>
          </a:lstStyle>
          <a:p xmlns:a="http://schemas.openxmlformats.org/drawingml/2006/main">
            <a:pPr algn="l">
              <a:defRPr sz="2025" b="1">
                <a:solidFill>
                  <a:srgbClr val="80162B"/>
                </a:solidFill>
                <a:latin typeface="Noto Sans"/>
                <a:ea typeface="Noto Sans"/>
                <a:cs typeface="Noto Sans"/>
              </a:defRPr>
            </a:pPr>
            <a:r>
              <a:rPr sz="2025" b="1">
                <a:solidFill>
                  <a:srgbClr val="80162B"/>
                </a:solidFill>
                <a:latin typeface="Noto Sans"/>
                <a:ea typeface="Noto Sans"/>
                <a:cs typeface="Noto Sans"/>
              </a:rPr>
              <a:t>Инвестиционный проект</a:t>
            </a:r>
          </a:p>
          <a:p xmlns:a="http://schemas.openxmlformats.org/drawingml/2006/main">
            <a:pPr algn="l">
              <a:defRPr sz="2025" b="1">
                <a:solidFill>
                  <a:srgbClr val="80162B"/>
                </a:solidFill>
                <a:latin typeface="Noto Sans"/>
                <a:ea typeface="Noto Sans"/>
                <a:cs typeface="Noto Sans"/>
              </a:defRPr>
            </a:pPr>
            <a:r>
              <a:rPr sz="2025" b="1">
                <a:solidFill>
                  <a:srgbClr val="80162B"/>
                </a:solidFill>
                <a:latin typeface="Noto Sans"/>
                <a:ea typeface="Noto Sans"/>
                <a:cs typeface="Noto Sans"/>
              </a:rPr>
              <a:t>в агросекторе Казахстана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C960152-0B23-4730-AA44-39122E4135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038975"/>
            <a:ext cx="6667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1350" b="0">
                <a:solidFill>
                  <a:srgbClr val="626B75"/>
                </a:solidFill>
                <a:latin typeface="Noto Sans"/>
                <a:ea typeface="Noto Sans"/>
                <a:cs typeface="Noto Sans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626B75"/>
                </a:solidFill>
                <a:latin typeface="Noto Sans"/>
                <a:ea typeface="Noto Sans"/>
                <a:cs typeface="Noto Sans"/>
              </a:defRPr>
            </a:pPr>
            <a:r>
              <a:rPr sz="1350" b="0">
                <a:solidFill>
                  <a:srgbClr val="626B75"/>
                </a:solidFill>
                <a:latin typeface="Noto Sans"/>
                <a:ea typeface="Noto Sans"/>
                <a:cs typeface="Noto Sans"/>
              </a:rPr>
              <a:t>ТОО «Национальный торговый дом AGROINVESTSOYUZ»</a:t>
            </a:r>
          </a:p>
        </p:txBody>
      </p:sp>
    </p:spTree>
    <p:extLst>
      <p:ext uri="{BB962C8B-B14F-4D97-AF65-F5344CB8AC3E}">
        <p14:creationId xmlns:p14="http://schemas.microsoft.com/office/powerpoint/2010/main" val="123865791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3CDA449-1423-4DD7-9A26-49EC98A66D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138237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3600" b="1">
                <a:solidFill>
                  <a:srgbClr val="1D242A"/>
                </a:solidFill>
                <a:latin typeface="Noto Sans"/>
                <a:ea typeface="Noto Sans"/>
                <a:cs typeface="Noto Sans"/>
              </a:defRPr>
            </a:defPPr>
          </a:lstStyle>
          <a:p xmlns:a="http://schemas.openxmlformats.org/drawingml/2006/main">
            <a:pPr algn="l">
              <a:defRPr sz="3600" b="1">
                <a:solidFill>
                  <a:srgbClr val="1D242A"/>
                </a:solidFill>
                <a:latin typeface="Noto Sans"/>
                <a:ea typeface="Noto Sans"/>
                <a:cs typeface="Noto Sans"/>
              </a:defRPr>
            </a:pPr>
            <a:r>
              <a:rPr sz="3600" b="1">
                <a:solidFill>
                  <a:srgbClr val="1D242A"/>
                </a:solidFill>
                <a:latin typeface="Noto Sans"/>
                <a:ea typeface="Noto Sans"/>
                <a:cs typeface="Noto Sans"/>
              </a:rPr>
              <a:t>Проект и его масштаб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C567529-3615-4984-98B6-0458117A98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28750"/>
            <a:ext cx="12287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1800" b="0">
                <a:solidFill>
                  <a:srgbClr val="626B75"/>
                </a:solidFill>
                <a:latin typeface="Noto Sans"/>
                <a:ea typeface="Noto Sans"/>
                <a:cs typeface="Noto Sans"/>
              </a:defRPr>
            </a:defPPr>
          </a:lstStyle>
          <a:p xmlns:a="http://schemas.openxmlformats.org/drawingml/2006/main">
            <a:pPr algn="l">
              <a:defRPr sz="1800" b="0">
                <a:solidFill>
                  <a:srgbClr val="626B75"/>
                </a:solidFill>
                <a:latin typeface="Noto Sans"/>
                <a:ea typeface="Noto Sans"/>
                <a:cs typeface="Noto Sans"/>
              </a:defRPr>
            </a:pPr>
            <a:r>
              <a:rPr sz="1800" b="0">
                <a:solidFill>
                  <a:srgbClr val="626B75"/>
                </a:solidFill>
                <a:latin typeface="Noto Sans"/>
                <a:ea typeface="Noto Sans"/>
                <a:cs typeface="Noto Sans"/>
              </a:rPr>
              <a:t>Планируемый комплекс в Алматинской области</a:t>
            </a:r>
          </a:p>
        </p:txBody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D05A787-C867-4E24-A9AF-23DF5DD0E2F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c54cf83ef854420"/>
          <a:stretch xmlns:a="http://schemas.openxmlformats.org/drawingml/2006/main"/>
        </p:blipFill>
        <p:spPr>
          <a:xfrm xmlns:a="http://schemas.openxmlformats.org/drawingml/2006/main">
            <a:off x="12287250" y="428625"/>
            <a:ext cx="704850" cy="704850"/>
          </a:xfrm>
          <a:prstGeom xmlns:a="http://schemas.openxmlformats.org/drawingml/2006/main" prst="ellipse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5813737-1636-4CAF-8C8A-B85CA58149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86625"/>
            <a:ext cx="3333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1125" b="0">
                <a:solidFill>
                  <a:srgbClr val="626B75"/>
                </a:solidFill>
                <a:latin typeface="Noto Sans"/>
                <a:ea typeface="Noto Sans"/>
                <a:cs typeface="Noto Sans"/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626B75"/>
                </a:solidFill>
                <a:latin typeface="Noto Sans"/>
                <a:ea typeface="Noto Sans"/>
                <a:cs typeface="Noto Sans"/>
              </a:defRPr>
            </a:pPr>
            <a:r>
              <a:rPr sz="1125" b="0">
                <a:solidFill>
                  <a:srgbClr val="626B75"/>
                </a:solidFill>
                <a:latin typeface="Noto Sans"/>
                <a:ea typeface="Noto Sans"/>
                <a:cs typeface="Noto Sans"/>
              </a:rPr>
              <a:t>SAMGAU AGRO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56DF6F0-E0AD-49CD-B24C-21EFA5742C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77750" y="7219950"/>
            <a:ext cx="5238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r">
              <a:defRPr sz="1350" b="1">
                <a:solidFill>
                  <a:srgbClr val="80162B"/>
                </a:solidFill>
                <a:latin typeface="Noto Sans"/>
                <a:ea typeface="Noto Sans"/>
                <a:cs typeface="Noto Sans"/>
              </a:defRPr>
            </a:defPPr>
          </a:lstStyle>
          <a:p xmlns:a="http://schemas.openxmlformats.org/drawingml/2006/main">
            <a:pPr algn="r">
              <a:defRPr sz="1350" b="1">
                <a:solidFill>
                  <a:srgbClr val="80162B"/>
                </a:solidFill>
                <a:latin typeface="Noto Sans"/>
                <a:ea typeface="Noto Sans"/>
                <a:cs typeface="Noto Sans"/>
              </a:defRPr>
            </a:pPr>
            <a:r>
              <a:rPr sz="1350" b="1">
                <a:solidFill>
                  <a:srgbClr val="80162B"/>
                </a:solidFill>
                <a:latin typeface="Noto Sans"/>
                <a:ea typeface="Noto Sans"/>
                <a:cs typeface="Noto Sans"/>
              </a:rPr>
              <a:t>02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18E6CB0-16F0-4B00-94FE-16C1039E4B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90750"/>
            <a:ext cx="5715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2100" b="1">
                <a:solidFill>
                  <a:srgbClr val="80162B"/>
                </a:solidFill>
                <a:latin typeface="Noto Sans"/>
                <a:ea typeface="Noto Sans"/>
                <a:cs typeface="Noto Sans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80162B"/>
                </a:solidFill>
                <a:latin typeface="Noto Sans"/>
                <a:ea typeface="Noto Sans"/>
                <a:cs typeface="Noto Sans"/>
              </a:defRPr>
            </a:pPr>
            <a:r>
              <a:rPr sz="2100" b="1">
                <a:solidFill>
                  <a:srgbClr val="80162B"/>
                </a:solidFill>
                <a:latin typeface="Noto Sans"/>
                <a:ea typeface="Noto Sans"/>
                <a:cs typeface="Noto Sans"/>
              </a:rPr>
              <a:t>Инициатор и инвестор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43DF6A0-C85B-4B42-ABB3-E3D9C45EED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743200"/>
            <a:ext cx="61912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2625" b="1">
                <a:solidFill>
                  <a:srgbClr val="1D242A"/>
                </a:solidFill>
                <a:latin typeface="Noto Sans"/>
                <a:ea typeface="Noto Sans"/>
                <a:cs typeface="Noto Sans"/>
              </a:defRPr>
            </a:defPPr>
          </a:lstStyle>
          <a:p xmlns:a="http://schemas.openxmlformats.org/drawingml/2006/main">
            <a:pPr algn="l">
              <a:defRPr sz="2625" b="1">
                <a:solidFill>
                  <a:srgbClr val="1D242A"/>
                </a:solidFill>
                <a:latin typeface="Noto Sans"/>
                <a:ea typeface="Noto Sans"/>
                <a:cs typeface="Noto Sans"/>
              </a:defRPr>
            </a:pPr>
            <a:r>
              <a:rPr sz="2625" b="1">
                <a:solidFill>
                  <a:srgbClr val="1D242A"/>
                </a:solidFill>
                <a:latin typeface="Noto Sans"/>
                <a:ea typeface="Noto Sans"/>
                <a:cs typeface="Noto Sans"/>
              </a:rPr>
              <a:t>ТОО «Национальный торговый дом</a:t>
            </a:r>
          </a:p>
          <a:p xmlns:a="http://schemas.openxmlformats.org/drawingml/2006/main">
            <a:pPr algn="l">
              <a:defRPr sz="2625" b="1">
                <a:solidFill>
                  <a:srgbClr val="1D242A"/>
                </a:solidFill>
                <a:latin typeface="Noto Sans"/>
                <a:ea typeface="Noto Sans"/>
                <a:cs typeface="Noto Sans"/>
              </a:defRPr>
            </a:pPr>
            <a:r>
              <a:rPr sz="2625" b="1">
                <a:solidFill>
                  <a:srgbClr val="1D242A"/>
                </a:solidFill>
                <a:latin typeface="Noto Sans"/>
                <a:ea typeface="Noto Sans"/>
                <a:cs typeface="Noto Sans"/>
              </a:rPr>
              <a:t>AGROINVESTSOYUZ»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9A112B6-31A5-4910-8625-1465228CB2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71950"/>
            <a:ext cx="57150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2100" b="0">
                <a:solidFill>
                  <a:srgbClr val="626B75"/>
                </a:solidFill>
                <a:latin typeface="Noto Sans"/>
                <a:ea typeface="Noto Sans"/>
                <a:cs typeface="Noto Sans"/>
              </a:defRPr>
            </a:defPPr>
          </a:lstStyle>
          <a:p xmlns:a="http://schemas.openxmlformats.org/drawingml/2006/main">
            <a:pPr algn="l">
              <a:defRPr sz="2100" b="0">
                <a:solidFill>
                  <a:srgbClr val="626B75"/>
                </a:solidFill>
                <a:latin typeface="Noto Sans"/>
                <a:ea typeface="Noto Sans"/>
                <a:cs typeface="Noto Sans"/>
              </a:defRPr>
            </a:pPr>
            <a:r>
              <a:rPr sz="2100" b="0">
                <a:solidFill>
                  <a:srgbClr val="626B75"/>
                </a:solidFill>
                <a:latin typeface="Noto Sans"/>
                <a:ea typeface="Noto Sans"/>
                <a:cs typeface="Noto Sans"/>
              </a:rPr>
              <a:t>Компания планирует строительство и запуск комплекса с собственной кормовой базой, откормом КРС и мясопереработкой.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5305FBA-1F53-4614-BC75-521704686E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2152650"/>
            <a:ext cx="5238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5025" b="1">
                <a:solidFill>
                  <a:srgbClr val="80162B"/>
                </a:solidFill>
                <a:latin typeface="Noto Sans"/>
                <a:ea typeface="Noto Sans"/>
                <a:cs typeface="Noto Sans"/>
              </a:defRPr>
            </a:defPPr>
          </a:lstStyle>
          <a:p xmlns:a="http://schemas.openxmlformats.org/drawingml/2006/main">
            <a:pPr algn="l">
              <a:defRPr sz="5025" b="1">
                <a:solidFill>
                  <a:srgbClr val="80162B"/>
                </a:solidFill>
                <a:latin typeface="Noto Sans"/>
                <a:ea typeface="Noto Sans"/>
                <a:cs typeface="Noto Sans"/>
              </a:defRPr>
            </a:pPr>
            <a:r>
              <a:rPr sz="5025" b="1">
                <a:solidFill>
                  <a:srgbClr val="80162B"/>
                </a:solidFill>
                <a:latin typeface="Noto Sans"/>
                <a:ea typeface="Noto Sans"/>
                <a:cs typeface="Noto Sans"/>
              </a:rPr>
              <a:t>12–14 тыс.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29DB0D4-4579-4F53-81B6-F85D013DE0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3028950"/>
            <a:ext cx="5238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1800" b="0">
                <a:solidFill>
                  <a:srgbClr val="626B75"/>
                </a:solidFill>
                <a:latin typeface="Noto Sans"/>
                <a:ea typeface="Noto Sans"/>
                <a:cs typeface="Noto Sans"/>
              </a:defRPr>
            </a:defPPr>
          </a:lstStyle>
          <a:p xmlns:a="http://schemas.openxmlformats.org/drawingml/2006/main">
            <a:pPr algn="l">
              <a:defRPr sz="1800" b="0">
                <a:solidFill>
                  <a:srgbClr val="626B75"/>
                </a:solidFill>
                <a:latin typeface="Noto Sans"/>
                <a:ea typeface="Noto Sans"/>
                <a:cs typeface="Noto Sans"/>
              </a:defRPr>
            </a:pPr>
            <a:r>
              <a:rPr sz="1800" b="0">
                <a:solidFill>
                  <a:srgbClr val="626B75"/>
                </a:solidFill>
                <a:latin typeface="Noto Sans"/>
                <a:ea typeface="Noto Sans"/>
                <a:cs typeface="Noto Sans"/>
              </a:rPr>
              <a:t>голов КРС одновременно</a:t>
            </a:r>
          </a:p>
          <a:p xmlns:a="http://schemas.openxmlformats.org/drawingml/2006/main">
            <a:pPr algn="l">
              <a:defRPr sz="1800" b="0">
                <a:solidFill>
                  <a:srgbClr val="626B75"/>
                </a:solidFill>
                <a:latin typeface="Noto Sans"/>
                <a:ea typeface="Noto Sans"/>
                <a:cs typeface="Noto Sans"/>
              </a:defRPr>
            </a:pPr>
            <a:r>
              <a:rPr sz="1800" b="0">
                <a:solidFill>
                  <a:srgbClr val="626B75"/>
                </a:solidFill>
                <a:latin typeface="Noto Sans"/>
                <a:ea typeface="Noto Sans"/>
                <a:cs typeface="Noto Sans"/>
              </a:rPr>
              <a:t>с возможностью увеличения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6F4BED1-7751-44A2-9F31-3768F449F7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4095750"/>
            <a:ext cx="5238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5025" b="1">
                <a:solidFill>
                  <a:srgbClr val="80162B"/>
                </a:solidFill>
                <a:latin typeface="Noto Sans"/>
                <a:ea typeface="Noto Sans"/>
                <a:cs typeface="Noto Sans"/>
              </a:defRPr>
            </a:defPPr>
          </a:lstStyle>
          <a:p xmlns:a="http://schemas.openxmlformats.org/drawingml/2006/main">
            <a:pPr algn="l">
              <a:defRPr sz="5025" b="1">
                <a:solidFill>
                  <a:srgbClr val="80162B"/>
                </a:solidFill>
                <a:latin typeface="Noto Sans"/>
                <a:ea typeface="Noto Sans"/>
                <a:cs typeface="Noto Sans"/>
              </a:defRPr>
            </a:pPr>
            <a:r>
              <a:rPr sz="5025" b="1">
                <a:solidFill>
                  <a:srgbClr val="80162B"/>
                </a:solidFill>
                <a:latin typeface="Noto Sans"/>
                <a:ea typeface="Noto Sans"/>
                <a:cs typeface="Noto Sans"/>
              </a:rPr>
              <a:t>≥20 тыс.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30C9CAD-423F-42A2-BC56-0F9D14EC04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4972050"/>
            <a:ext cx="5238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1800" b="0">
                <a:solidFill>
                  <a:srgbClr val="626B75"/>
                </a:solidFill>
                <a:latin typeface="Noto Sans"/>
                <a:ea typeface="Noto Sans"/>
                <a:cs typeface="Noto Sans"/>
              </a:defRPr>
            </a:defPPr>
          </a:lstStyle>
          <a:p xmlns:a="http://schemas.openxmlformats.org/drawingml/2006/main">
            <a:pPr algn="l">
              <a:defRPr sz="1800" b="0">
                <a:solidFill>
                  <a:srgbClr val="626B75"/>
                </a:solidFill>
                <a:latin typeface="Noto Sans"/>
                <a:ea typeface="Noto Sans"/>
                <a:cs typeface="Noto Sans"/>
              </a:defRPr>
            </a:pPr>
            <a:r>
              <a:rPr sz="1800" b="0">
                <a:solidFill>
                  <a:srgbClr val="626B75"/>
                </a:solidFill>
                <a:latin typeface="Noto Sans"/>
                <a:ea typeface="Noto Sans"/>
                <a:cs typeface="Noto Sans"/>
              </a:rPr>
              <a:t>голов КРС в год</a:t>
            </a:r>
          </a:p>
          <a:p xmlns:a="http://schemas.openxmlformats.org/drawingml/2006/main">
            <a:pPr algn="l">
              <a:defRPr sz="1800" b="0">
                <a:solidFill>
                  <a:srgbClr val="626B75"/>
                </a:solidFill>
                <a:latin typeface="Noto Sans"/>
                <a:ea typeface="Noto Sans"/>
                <a:cs typeface="Noto Sans"/>
              </a:defRPr>
            </a:pPr>
            <a:r>
              <a:rPr sz="1800" b="0">
                <a:solidFill>
                  <a:srgbClr val="626B75"/>
                </a:solidFill>
                <a:latin typeface="Noto Sans"/>
                <a:ea typeface="Noto Sans"/>
                <a:cs typeface="Noto Sans"/>
              </a:rPr>
              <a:t>производственная потребность убойного цеха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B02846A-6E47-433D-98B5-9156AFEA69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96050"/>
            <a:ext cx="12096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1650" b="0">
                <a:solidFill>
                  <a:srgbClr val="626B75"/>
                </a:solidFill>
                <a:latin typeface="Noto Sans"/>
                <a:ea typeface="Noto Sans"/>
                <a:cs typeface="Noto Sans"/>
              </a:defRPr>
            </a:defPPr>
          </a:lstStyle>
          <a:p xmlns:a="http://schemas.openxmlformats.org/drawingml/2006/main">
            <a:pPr algn="l">
              <a:defRPr sz="1650" b="0">
                <a:solidFill>
                  <a:srgbClr val="626B75"/>
                </a:solidFill>
                <a:latin typeface="Noto Sans"/>
                <a:ea typeface="Noto Sans"/>
                <a:cs typeface="Noto Sans"/>
              </a:defRPr>
            </a:pPr>
            <a:r>
              <a:rPr sz="1650" b="0">
                <a:solidFill>
                  <a:srgbClr val="626B75"/>
                </a:solidFill>
                <a:latin typeface="Noto Sans"/>
                <a:ea typeface="Noto Sans"/>
                <a:cs typeface="Noto Sans"/>
              </a:rPr>
              <a:t>Проектные показатели. Комплекс находится в стадии подготовки к реализации.</a:t>
            </a:r>
          </a:p>
        </p:txBody>
      </p:sp>
    </p:spTree>
    <p:extLst>
      <p:ext uri="{BB962C8B-B14F-4D97-AF65-F5344CB8AC3E}">
        <p14:creationId xmlns:p14="http://schemas.microsoft.com/office/powerpoint/2010/main" val="36398612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979BA66-D8B1-404B-A4B1-EFEEC4AAB1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138237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3600" b="1">
                <a:solidFill>
                  <a:srgbClr val="1D242A"/>
                </a:solidFill>
                <a:latin typeface="Noto Sans"/>
                <a:ea typeface="Noto Sans"/>
                <a:cs typeface="Noto Sans"/>
              </a:defRPr>
            </a:defPPr>
          </a:lstStyle>
          <a:p xmlns:a="http://schemas.openxmlformats.org/drawingml/2006/main">
            <a:pPr algn="l">
              <a:defRPr sz="3600" b="1">
                <a:solidFill>
                  <a:srgbClr val="1D242A"/>
                </a:solidFill>
                <a:latin typeface="Noto Sans"/>
                <a:ea typeface="Noto Sans"/>
                <a:cs typeface="Noto Sans"/>
              </a:defRPr>
            </a:pPr>
            <a:r>
              <a:rPr sz="3600" b="1">
                <a:solidFill>
                  <a:srgbClr val="1D242A"/>
                </a:solidFill>
                <a:latin typeface="Noto Sans"/>
                <a:ea typeface="Noto Sans"/>
                <a:cs typeface="Noto Sans"/>
              </a:rPr>
              <a:t>Полный производственный цикл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3C6DAB0-1A34-4D13-9124-08CC735202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28750"/>
            <a:ext cx="12287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1800" b="0">
                <a:solidFill>
                  <a:srgbClr val="626B75"/>
                </a:solidFill>
                <a:latin typeface="Noto Sans"/>
                <a:ea typeface="Noto Sans"/>
                <a:cs typeface="Noto Sans"/>
              </a:defRPr>
            </a:defPPr>
          </a:lstStyle>
          <a:p xmlns:a="http://schemas.openxmlformats.org/drawingml/2006/main">
            <a:pPr algn="l">
              <a:defRPr sz="1800" b="0">
                <a:solidFill>
                  <a:srgbClr val="626B75"/>
                </a:solidFill>
                <a:latin typeface="Noto Sans"/>
                <a:ea typeface="Noto Sans"/>
                <a:cs typeface="Noto Sans"/>
              </a:defRPr>
            </a:pPr>
            <a:r>
              <a:rPr sz="1800" b="0">
                <a:solidFill>
                  <a:srgbClr val="626B75"/>
                </a:solidFill>
                <a:latin typeface="Noto Sans"/>
                <a:ea typeface="Noto Sans"/>
                <a:cs typeface="Noto Sans"/>
              </a:rPr>
              <a:t>Кормовая база, откорм и переработка входят в единый проект</a:t>
            </a:r>
          </a:p>
        </p:txBody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15DE24C-E0FD-4D0A-AD90-8C69163E259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88039954b48467e"/>
          <a:stretch xmlns:a="http://schemas.openxmlformats.org/drawingml/2006/main"/>
        </p:blipFill>
        <p:spPr>
          <a:xfrm xmlns:a="http://schemas.openxmlformats.org/drawingml/2006/main">
            <a:off x="12287250" y="428625"/>
            <a:ext cx="704850" cy="704850"/>
          </a:xfrm>
          <a:prstGeom xmlns:a="http://schemas.openxmlformats.org/drawingml/2006/main" prst="ellipse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5143389-C1ED-45D6-9F47-17D2F770EB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86625"/>
            <a:ext cx="3333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1125" b="0">
                <a:solidFill>
                  <a:srgbClr val="626B75"/>
                </a:solidFill>
                <a:latin typeface="Noto Sans"/>
                <a:ea typeface="Noto Sans"/>
                <a:cs typeface="Noto Sans"/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626B75"/>
                </a:solidFill>
                <a:latin typeface="Noto Sans"/>
                <a:ea typeface="Noto Sans"/>
                <a:cs typeface="Noto Sans"/>
              </a:defRPr>
            </a:pPr>
            <a:r>
              <a:rPr sz="1125" b="0">
                <a:solidFill>
                  <a:srgbClr val="626B75"/>
                </a:solidFill>
                <a:latin typeface="Noto Sans"/>
                <a:ea typeface="Noto Sans"/>
                <a:cs typeface="Noto Sans"/>
              </a:rPr>
              <a:t>SAMGAU AGRO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67D9C6E-3C39-421E-B345-8C7B730C70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77750" y="7219950"/>
            <a:ext cx="5238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r">
              <a:defRPr sz="1350" b="1">
                <a:solidFill>
                  <a:srgbClr val="80162B"/>
                </a:solidFill>
                <a:latin typeface="Noto Sans"/>
                <a:ea typeface="Noto Sans"/>
                <a:cs typeface="Noto Sans"/>
              </a:defRPr>
            </a:defPPr>
          </a:lstStyle>
          <a:p xmlns:a="http://schemas.openxmlformats.org/drawingml/2006/main">
            <a:pPr algn="r">
              <a:defRPr sz="1350" b="1">
                <a:solidFill>
                  <a:srgbClr val="80162B"/>
                </a:solidFill>
                <a:latin typeface="Noto Sans"/>
                <a:ea typeface="Noto Sans"/>
                <a:cs typeface="Noto Sans"/>
              </a:defRPr>
            </a:pPr>
            <a:r>
              <a:rPr sz="1350" b="1">
                <a:solidFill>
                  <a:srgbClr val="80162B"/>
                </a:solidFill>
                <a:latin typeface="Noto Sans"/>
                <a:ea typeface="Noto Sans"/>
                <a:cs typeface="Noto Sans"/>
              </a:rPr>
              <a:t>03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A41172E-DDCC-4F32-B9EB-330101D969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7429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2250" b="1">
                <a:solidFill>
                  <a:srgbClr val="80162B"/>
                </a:solidFill>
                <a:latin typeface="Noto Sans"/>
                <a:ea typeface="Noto Sans"/>
                <a:cs typeface="Noto Sans"/>
              </a:defRPr>
            </a:defPPr>
          </a:lstStyle>
          <a:p xmlns:a="http://schemas.openxmlformats.org/drawingml/2006/main">
            <a:pPr algn="l">
              <a:defRPr sz="2250" b="1">
                <a:solidFill>
                  <a:srgbClr val="80162B"/>
                </a:solidFill>
                <a:latin typeface="Noto Sans"/>
                <a:ea typeface="Noto Sans"/>
                <a:cs typeface="Noto Sans"/>
              </a:defRPr>
            </a:pPr>
            <a:r>
              <a:rPr sz="2250" b="1">
                <a:solidFill>
                  <a:srgbClr val="80162B"/>
                </a:solidFill>
                <a:latin typeface="Noto Sans"/>
                <a:ea typeface="Noto Sans"/>
                <a:cs typeface="Noto Sans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569E15F-6794-4488-A08E-1B52633A51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2209800"/>
            <a:ext cx="43338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2100" b="1">
                <a:solidFill>
                  <a:srgbClr val="1D242A"/>
                </a:solidFill>
                <a:latin typeface="Noto Sans"/>
                <a:ea typeface="Noto Sans"/>
                <a:cs typeface="Noto Sans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1D242A"/>
                </a:solidFill>
                <a:latin typeface="Noto Sans"/>
                <a:ea typeface="Noto Sans"/>
                <a:cs typeface="Noto Sans"/>
              </a:defRPr>
            </a:pPr>
            <a:r>
              <a:rPr sz="2100" b="1">
                <a:solidFill>
                  <a:srgbClr val="1D242A"/>
                </a:solidFill>
                <a:latin typeface="Noto Sans"/>
                <a:ea typeface="Noto Sans"/>
                <a:cs typeface="Noto Sans"/>
              </a:rPr>
              <a:t>Кормовая база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FC0E0F2-BF85-42CB-A209-E258925F23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48375" y="2209800"/>
            <a:ext cx="6762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1800" b="0">
                <a:solidFill>
                  <a:srgbClr val="626B75"/>
                </a:solidFill>
                <a:latin typeface="Noto Sans"/>
                <a:ea typeface="Noto Sans"/>
                <a:cs typeface="Noto Sans"/>
              </a:defRPr>
            </a:defPPr>
          </a:lstStyle>
          <a:p xmlns:a="http://schemas.openxmlformats.org/drawingml/2006/main">
            <a:pPr algn="l">
              <a:defRPr sz="1800" b="0">
                <a:solidFill>
                  <a:srgbClr val="626B75"/>
                </a:solidFill>
                <a:latin typeface="Noto Sans"/>
                <a:ea typeface="Noto Sans"/>
                <a:cs typeface="Noto Sans"/>
              </a:defRPr>
            </a:pPr>
            <a:r>
              <a:rPr sz="1800" b="0">
                <a:solidFill>
                  <a:srgbClr val="626B75"/>
                </a:solidFill>
                <a:latin typeface="Noto Sans"/>
                <a:ea typeface="Noto Sans"/>
                <a:cs typeface="Noto Sans"/>
              </a:rPr>
              <a:t>Посев и заготовка кормовых и зерновых культур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AEC7F2A-4C22-4FC2-AFDA-3AD31AB286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81325"/>
            <a:ext cx="7429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2250" b="1">
                <a:solidFill>
                  <a:srgbClr val="80162B"/>
                </a:solidFill>
                <a:latin typeface="Noto Sans"/>
                <a:ea typeface="Noto Sans"/>
                <a:cs typeface="Noto Sans"/>
              </a:defRPr>
            </a:defPPr>
          </a:lstStyle>
          <a:p xmlns:a="http://schemas.openxmlformats.org/drawingml/2006/main">
            <a:pPr algn="l">
              <a:defRPr sz="2250" b="1">
                <a:solidFill>
                  <a:srgbClr val="80162B"/>
                </a:solidFill>
                <a:latin typeface="Noto Sans"/>
                <a:ea typeface="Noto Sans"/>
                <a:cs typeface="Noto Sans"/>
              </a:defRPr>
            </a:pPr>
            <a:r>
              <a:rPr sz="2250" b="1">
                <a:solidFill>
                  <a:srgbClr val="80162B"/>
                </a:solidFill>
                <a:latin typeface="Noto Sans"/>
                <a:ea typeface="Noto Sans"/>
                <a:cs typeface="Noto Sans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B3CA730-07AD-4BB8-97FA-00CAA38C11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2981325"/>
            <a:ext cx="43338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2100" b="1">
                <a:solidFill>
                  <a:srgbClr val="1D242A"/>
                </a:solidFill>
                <a:latin typeface="Noto Sans"/>
                <a:ea typeface="Noto Sans"/>
                <a:cs typeface="Noto Sans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1D242A"/>
                </a:solidFill>
                <a:latin typeface="Noto Sans"/>
                <a:ea typeface="Noto Sans"/>
                <a:cs typeface="Noto Sans"/>
              </a:defRPr>
            </a:pPr>
            <a:r>
              <a:rPr sz="2100" b="1">
                <a:solidFill>
                  <a:srgbClr val="1D242A"/>
                </a:solidFill>
                <a:latin typeface="Noto Sans"/>
                <a:ea typeface="Noto Sans"/>
                <a:cs typeface="Noto Sans"/>
              </a:rPr>
              <a:t>Производство кормов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87E167E-FDC8-4833-8510-7A40AD18A7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48375" y="2981325"/>
            <a:ext cx="6762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1800" b="0">
                <a:solidFill>
                  <a:srgbClr val="626B75"/>
                </a:solidFill>
                <a:latin typeface="Noto Sans"/>
                <a:ea typeface="Noto Sans"/>
                <a:cs typeface="Noto Sans"/>
              </a:defRPr>
            </a:defPPr>
          </a:lstStyle>
          <a:p xmlns:a="http://schemas.openxmlformats.org/drawingml/2006/main">
            <a:pPr algn="l">
              <a:defRPr sz="1800" b="0">
                <a:solidFill>
                  <a:srgbClr val="626B75"/>
                </a:solidFill>
                <a:latin typeface="Noto Sans"/>
                <a:ea typeface="Noto Sans"/>
                <a:cs typeface="Noto Sans"/>
              </a:defRPr>
            </a:pPr>
            <a:r>
              <a:rPr sz="1800" b="0">
                <a:solidFill>
                  <a:srgbClr val="626B75"/>
                </a:solidFill>
                <a:latin typeface="Noto Sans"/>
                <a:ea typeface="Noto Sans"/>
                <a:cs typeface="Noto Sans"/>
              </a:rPr>
              <a:t>Комбикормовый цех, склады и силосы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C772DCB-F78E-41B0-BF60-5B7F9F3D02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752850"/>
            <a:ext cx="7429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2250" b="1">
                <a:solidFill>
                  <a:srgbClr val="80162B"/>
                </a:solidFill>
                <a:latin typeface="Noto Sans"/>
                <a:ea typeface="Noto Sans"/>
                <a:cs typeface="Noto Sans"/>
              </a:defRPr>
            </a:defPPr>
          </a:lstStyle>
          <a:p xmlns:a="http://schemas.openxmlformats.org/drawingml/2006/main">
            <a:pPr algn="l">
              <a:defRPr sz="2250" b="1">
                <a:solidFill>
                  <a:srgbClr val="80162B"/>
                </a:solidFill>
                <a:latin typeface="Noto Sans"/>
                <a:ea typeface="Noto Sans"/>
                <a:cs typeface="Noto Sans"/>
              </a:defRPr>
            </a:pPr>
            <a:r>
              <a:rPr sz="2250" b="1">
                <a:solidFill>
                  <a:srgbClr val="80162B"/>
                </a:solidFill>
                <a:latin typeface="Noto Sans"/>
                <a:ea typeface="Noto Sans"/>
                <a:cs typeface="Noto Sans"/>
              </a:rPr>
              <a:t>03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4BCAC49-8CA4-4257-AE6E-B1F430FA81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3752850"/>
            <a:ext cx="43338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2100" b="1">
                <a:solidFill>
                  <a:srgbClr val="1D242A"/>
                </a:solidFill>
                <a:latin typeface="Noto Sans"/>
                <a:ea typeface="Noto Sans"/>
                <a:cs typeface="Noto Sans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1D242A"/>
                </a:solidFill>
                <a:latin typeface="Noto Sans"/>
                <a:ea typeface="Noto Sans"/>
                <a:cs typeface="Noto Sans"/>
              </a:defRPr>
            </a:pPr>
            <a:r>
              <a:rPr sz="2100" b="1">
                <a:solidFill>
                  <a:srgbClr val="1D242A"/>
                </a:solidFill>
                <a:latin typeface="Noto Sans"/>
                <a:ea typeface="Noto Sans"/>
                <a:cs typeface="Noto Sans"/>
              </a:rPr>
              <a:t>Откорм КРС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8B6D120-28B8-4B98-BC59-20FE2AE573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48375" y="3752850"/>
            <a:ext cx="6762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1800" b="0">
                <a:solidFill>
                  <a:srgbClr val="626B75"/>
                </a:solidFill>
                <a:latin typeface="Noto Sans"/>
                <a:ea typeface="Noto Sans"/>
                <a:cs typeface="Noto Sans"/>
              </a:defRPr>
            </a:defPPr>
          </a:lstStyle>
          <a:p xmlns:a="http://schemas.openxmlformats.org/drawingml/2006/main">
            <a:pPr algn="l">
              <a:defRPr sz="1800" b="0">
                <a:solidFill>
                  <a:srgbClr val="626B75"/>
                </a:solidFill>
                <a:latin typeface="Noto Sans"/>
                <a:ea typeface="Noto Sans"/>
                <a:cs typeface="Noto Sans"/>
              </a:defRPr>
            </a:pPr>
            <a:r>
              <a:rPr sz="1800" b="0">
                <a:solidFill>
                  <a:srgbClr val="626B75"/>
                </a:solidFill>
                <a:latin typeface="Noto Sans"/>
                <a:ea typeface="Noto Sans"/>
                <a:cs typeface="Noto Sans"/>
              </a:rPr>
              <a:t>Приём животных, карантин, ветеринарное сопровождение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FCE5CEA-7B8F-49A1-948E-6247AE6EB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24375"/>
            <a:ext cx="7429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2250" b="1">
                <a:solidFill>
                  <a:srgbClr val="80162B"/>
                </a:solidFill>
                <a:latin typeface="Noto Sans"/>
                <a:ea typeface="Noto Sans"/>
                <a:cs typeface="Noto Sans"/>
              </a:defRPr>
            </a:defPPr>
          </a:lstStyle>
          <a:p xmlns:a="http://schemas.openxmlformats.org/drawingml/2006/main">
            <a:pPr algn="l">
              <a:defRPr sz="2250" b="1">
                <a:solidFill>
                  <a:srgbClr val="80162B"/>
                </a:solidFill>
                <a:latin typeface="Noto Sans"/>
                <a:ea typeface="Noto Sans"/>
                <a:cs typeface="Noto Sans"/>
              </a:defRPr>
            </a:pPr>
            <a:r>
              <a:rPr sz="2250" b="1">
                <a:solidFill>
                  <a:srgbClr val="80162B"/>
                </a:solidFill>
                <a:latin typeface="Noto Sans"/>
                <a:ea typeface="Noto Sans"/>
                <a:cs typeface="Noto Sans"/>
              </a:rPr>
              <a:t>04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920AA84-C30E-4DBB-8360-955AF66C08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4524375"/>
            <a:ext cx="43338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2100" b="1">
                <a:solidFill>
                  <a:srgbClr val="1D242A"/>
                </a:solidFill>
                <a:latin typeface="Noto Sans"/>
                <a:ea typeface="Noto Sans"/>
                <a:cs typeface="Noto Sans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1D242A"/>
                </a:solidFill>
                <a:latin typeface="Noto Sans"/>
                <a:ea typeface="Noto Sans"/>
                <a:cs typeface="Noto Sans"/>
              </a:defRPr>
            </a:pPr>
            <a:r>
              <a:rPr sz="2100" b="1">
                <a:solidFill>
                  <a:srgbClr val="1D242A"/>
                </a:solidFill>
                <a:latin typeface="Noto Sans"/>
                <a:ea typeface="Noto Sans"/>
                <a:cs typeface="Noto Sans"/>
              </a:rPr>
              <a:t>Мясопереработка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8DBA270-B819-4DE7-92A2-1DFC3ED170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48375" y="4524375"/>
            <a:ext cx="6762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1800" b="0">
                <a:solidFill>
                  <a:srgbClr val="626B75"/>
                </a:solidFill>
                <a:latin typeface="Noto Sans"/>
                <a:ea typeface="Noto Sans"/>
                <a:cs typeface="Noto Sans"/>
              </a:defRPr>
            </a:defPPr>
          </a:lstStyle>
          <a:p xmlns:a="http://schemas.openxmlformats.org/drawingml/2006/main">
            <a:pPr algn="l">
              <a:defRPr sz="1800" b="0">
                <a:solidFill>
                  <a:srgbClr val="626B75"/>
                </a:solidFill>
                <a:latin typeface="Noto Sans"/>
                <a:ea typeface="Noto Sans"/>
                <a:cs typeface="Noto Sans"/>
              </a:defRPr>
            </a:pPr>
            <a:r>
              <a:rPr sz="1800" b="0">
                <a:solidFill>
                  <a:srgbClr val="626B75"/>
                </a:solidFill>
                <a:latin typeface="Noto Sans"/>
                <a:ea typeface="Noto Sans"/>
                <a:cs typeface="Noto Sans"/>
              </a:rPr>
              <a:t>Убой, разделка, упаковка и колбасные изделия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85C0F44-CD7D-4617-9445-F715DF8084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95900"/>
            <a:ext cx="7429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2250" b="1">
                <a:solidFill>
                  <a:srgbClr val="80162B"/>
                </a:solidFill>
                <a:latin typeface="Noto Sans"/>
                <a:ea typeface="Noto Sans"/>
                <a:cs typeface="Noto Sans"/>
              </a:defRPr>
            </a:defPPr>
          </a:lstStyle>
          <a:p xmlns:a="http://schemas.openxmlformats.org/drawingml/2006/main">
            <a:pPr algn="l">
              <a:defRPr sz="2250" b="1">
                <a:solidFill>
                  <a:srgbClr val="80162B"/>
                </a:solidFill>
                <a:latin typeface="Noto Sans"/>
                <a:ea typeface="Noto Sans"/>
                <a:cs typeface="Noto Sans"/>
              </a:defRPr>
            </a:pPr>
            <a:r>
              <a:rPr sz="2250" b="1">
                <a:solidFill>
                  <a:srgbClr val="80162B"/>
                </a:solidFill>
                <a:latin typeface="Noto Sans"/>
                <a:ea typeface="Noto Sans"/>
                <a:cs typeface="Noto Sans"/>
              </a:rPr>
              <a:t>05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D1AA858-FD4A-4626-9EEB-A7A9AFBFBB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5295900"/>
            <a:ext cx="43338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2100" b="1">
                <a:solidFill>
                  <a:srgbClr val="1D242A"/>
                </a:solidFill>
                <a:latin typeface="Noto Sans"/>
                <a:ea typeface="Noto Sans"/>
                <a:cs typeface="Noto Sans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1D242A"/>
                </a:solidFill>
                <a:latin typeface="Noto Sans"/>
                <a:ea typeface="Noto Sans"/>
                <a:cs typeface="Noto Sans"/>
              </a:defRPr>
            </a:pPr>
            <a:r>
              <a:rPr sz="2100" b="1">
                <a:solidFill>
                  <a:srgbClr val="1D242A"/>
                </a:solidFill>
                <a:latin typeface="Noto Sans"/>
                <a:ea typeface="Noto Sans"/>
                <a:cs typeface="Noto Sans"/>
              </a:rPr>
              <a:t>Логистика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0455387-B19A-4DBB-835C-C681B26BA3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48375" y="5295900"/>
            <a:ext cx="6762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1800" b="0">
                <a:solidFill>
                  <a:srgbClr val="626B75"/>
                </a:solidFill>
                <a:latin typeface="Noto Sans"/>
                <a:ea typeface="Noto Sans"/>
                <a:cs typeface="Noto Sans"/>
              </a:defRPr>
            </a:defPPr>
          </a:lstStyle>
          <a:p xmlns:a="http://schemas.openxmlformats.org/drawingml/2006/main">
            <a:pPr algn="l">
              <a:defRPr sz="1800" b="0">
                <a:solidFill>
                  <a:srgbClr val="626B75"/>
                </a:solidFill>
                <a:latin typeface="Noto Sans"/>
                <a:ea typeface="Noto Sans"/>
                <a:cs typeface="Noto Sans"/>
              </a:defRPr>
            </a:pPr>
            <a:r>
              <a:rPr sz="1800" b="0">
                <a:solidFill>
                  <a:srgbClr val="626B75"/>
                </a:solidFill>
                <a:latin typeface="Noto Sans"/>
                <a:ea typeface="Noto Sans"/>
                <a:cs typeface="Noto Sans"/>
              </a:rPr>
              <a:t>Холодильные и морозильные камеры, логистический центр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04634B3-4B3B-468F-8DF4-C92D622EA5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67425"/>
            <a:ext cx="7429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2250" b="1">
                <a:solidFill>
                  <a:srgbClr val="80162B"/>
                </a:solidFill>
                <a:latin typeface="Noto Sans"/>
                <a:ea typeface="Noto Sans"/>
                <a:cs typeface="Noto Sans"/>
              </a:defRPr>
            </a:defPPr>
          </a:lstStyle>
          <a:p xmlns:a="http://schemas.openxmlformats.org/drawingml/2006/main">
            <a:pPr algn="l">
              <a:defRPr sz="2250" b="1">
                <a:solidFill>
                  <a:srgbClr val="80162B"/>
                </a:solidFill>
                <a:latin typeface="Noto Sans"/>
                <a:ea typeface="Noto Sans"/>
                <a:cs typeface="Noto Sans"/>
              </a:defRPr>
            </a:pPr>
            <a:r>
              <a:rPr sz="2250" b="1">
                <a:solidFill>
                  <a:srgbClr val="80162B"/>
                </a:solidFill>
                <a:latin typeface="Noto Sans"/>
                <a:ea typeface="Noto Sans"/>
                <a:cs typeface="Noto Sans"/>
              </a:rPr>
              <a:t>06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2180152-9417-4ACB-A22A-00538B73DD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6067425"/>
            <a:ext cx="43338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2100" b="1">
                <a:solidFill>
                  <a:srgbClr val="1D242A"/>
                </a:solidFill>
                <a:latin typeface="Noto Sans"/>
                <a:ea typeface="Noto Sans"/>
                <a:cs typeface="Noto Sans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1D242A"/>
                </a:solidFill>
                <a:latin typeface="Noto Sans"/>
                <a:ea typeface="Noto Sans"/>
                <a:cs typeface="Noto Sans"/>
              </a:defRPr>
            </a:pPr>
            <a:r>
              <a:rPr sz="2100" b="1">
                <a:solidFill>
                  <a:srgbClr val="1D242A"/>
                </a:solidFill>
                <a:latin typeface="Noto Sans"/>
                <a:ea typeface="Noto Sans"/>
                <a:cs typeface="Noto Sans"/>
              </a:rPr>
              <a:t>Переработка побочной продукции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B76DF09-D642-45D2-B5C6-840CB32267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48375" y="6067425"/>
            <a:ext cx="6762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1800" b="0">
                <a:solidFill>
                  <a:srgbClr val="626B75"/>
                </a:solidFill>
                <a:latin typeface="Noto Sans"/>
                <a:ea typeface="Noto Sans"/>
                <a:cs typeface="Noto Sans"/>
              </a:defRPr>
            </a:defPPr>
          </a:lstStyle>
          <a:p xmlns:a="http://schemas.openxmlformats.org/drawingml/2006/main">
            <a:pPr algn="l">
              <a:defRPr sz="1800" b="0">
                <a:solidFill>
                  <a:srgbClr val="626B75"/>
                </a:solidFill>
                <a:latin typeface="Noto Sans"/>
                <a:ea typeface="Noto Sans"/>
                <a:cs typeface="Noto Sans"/>
              </a:defRPr>
            </a:pPr>
            <a:r>
              <a:rPr sz="1800" b="0">
                <a:solidFill>
                  <a:srgbClr val="626B75"/>
                </a:solidFill>
                <a:latin typeface="Noto Sans"/>
                <a:ea typeface="Noto Sans"/>
                <a:cs typeface="Noto Sans"/>
              </a:rPr>
              <a:t>Органические удобрения, мясокостная мука, обработка шкур</a:t>
            </a:r>
          </a:p>
        </p:txBody>
      </p:sp>
    </p:spTree>
    <p:extLst>
      <p:ext uri="{BB962C8B-B14F-4D97-AF65-F5344CB8AC3E}">
        <p14:creationId xmlns:p14="http://schemas.microsoft.com/office/powerpoint/2010/main" val="17410730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9E43418-D629-4210-AB08-A20F71B33A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138237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3600" b="1">
                <a:solidFill>
                  <a:srgbClr val="1D242A"/>
                </a:solidFill>
                <a:latin typeface="Noto Sans"/>
                <a:ea typeface="Noto Sans"/>
                <a:cs typeface="Noto Sans"/>
              </a:defRPr>
            </a:defPPr>
          </a:lstStyle>
          <a:p xmlns:a="http://schemas.openxmlformats.org/drawingml/2006/main">
            <a:pPr algn="l">
              <a:defRPr sz="3600" b="1">
                <a:solidFill>
                  <a:srgbClr val="1D242A"/>
                </a:solidFill>
                <a:latin typeface="Noto Sans"/>
                <a:ea typeface="Noto Sans"/>
                <a:cs typeface="Noto Sans"/>
              </a:defRPr>
            </a:pPr>
            <a:r>
              <a:rPr sz="3600" b="1">
                <a:solidFill>
                  <a:srgbClr val="1D242A"/>
                </a:solidFill>
                <a:latin typeface="Noto Sans"/>
                <a:ea typeface="Noto Sans"/>
                <a:cs typeface="Noto Sans"/>
              </a:rPr>
              <a:t>Технология откорма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9996F7A-239B-4D21-9FCA-A32C03C1ED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28750"/>
            <a:ext cx="12287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1800" b="0">
                <a:solidFill>
                  <a:srgbClr val="626B75"/>
                </a:solidFill>
                <a:latin typeface="Noto Sans"/>
                <a:ea typeface="Noto Sans"/>
                <a:cs typeface="Noto Sans"/>
              </a:defRPr>
            </a:defPPr>
          </a:lstStyle>
          <a:p xmlns:a="http://schemas.openxmlformats.org/drawingml/2006/main">
            <a:pPr algn="l">
              <a:defRPr sz="1800" b="0">
                <a:solidFill>
                  <a:srgbClr val="626B75"/>
                </a:solidFill>
                <a:latin typeface="Noto Sans"/>
                <a:ea typeface="Noto Sans"/>
                <a:cs typeface="Noto Sans"/>
              </a:defRPr>
            </a:pPr>
            <a:r>
              <a:rPr sz="1800" b="0">
                <a:solidFill>
                  <a:srgbClr val="626B75"/>
                </a:solidFill>
                <a:latin typeface="Noto Sans"/>
                <a:ea typeface="Noto Sans"/>
                <a:cs typeface="Noto Sans"/>
              </a:rPr>
              <a:t>Бычки мясных пород крупного рогатого скота</a:t>
            </a:r>
          </a:p>
        </p:txBody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9960170-50B0-43DA-918D-E34958AA486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81dd5e050c2435a"/>
          <a:stretch xmlns:a="http://schemas.openxmlformats.org/drawingml/2006/main"/>
        </p:blipFill>
        <p:spPr>
          <a:xfrm xmlns:a="http://schemas.openxmlformats.org/drawingml/2006/main">
            <a:off x="12287250" y="428625"/>
            <a:ext cx="704850" cy="704850"/>
          </a:xfrm>
          <a:prstGeom xmlns:a="http://schemas.openxmlformats.org/drawingml/2006/main" prst="ellipse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8D472B4-A7F8-4824-939B-A52EFE215E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86625"/>
            <a:ext cx="3333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1125" b="0">
                <a:solidFill>
                  <a:srgbClr val="626B75"/>
                </a:solidFill>
                <a:latin typeface="Noto Sans"/>
                <a:ea typeface="Noto Sans"/>
                <a:cs typeface="Noto Sans"/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626B75"/>
                </a:solidFill>
                <a:latin typeface="Noto Sans"/>
                <a:ea typeface="Noto Sans"/>
                <a:cs typeface="Noto Sans"/>
              </a:defRPr>
            </a:pPr>
            <a:r>
              <a:rPr sz="1125" b="0">
                <a:solidFill>
                  <a:srgbClr val="626B75"/>
                </a:solidFill>
                <a:latin typeface="Noto Sans"/>
                <a:ea typeface="Noto Sans"/>
                <a:cs typeface="Noto Sans"/>
              </a:rPr>
              <a:t>SAMGAU AGRO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EC682E0-7F75-46D5-8008-43800B8090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77750" y="7219950"/>
            <a:ext cx="5238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r">
              <a:defRPr sz="1350" b="1">
                <a:solidFill>
                  <a:srgbClr val="80162B"/>
                </a:solidFill>
                <a:latin typeface="Noto Sans"/>
                <a:ea typeface="Noto Sans"/>
                <a:cs typeface="Noto Sans"/>
              </a:defRPr>
            </a:defPPr>
          </a:lstStyle>
          <a:p xmlns:a="http://schemas.openxmlformats.org/drawingml/2006/main">
            <a:pPr algn="r">
              <a:defRPr sz="1350" b="1">
                <a:solidFill>
                  <a:srgbClr val="80162B"/>
                </a:solidFill>
                <a:latin typeface="Noto Sans"/>
                <a:ea typeface="Noto Sans"/>
                <a:cs typeface="Noto Sans"/>
              </a:defRPr>
            </a:pPr>
            <a:r>
              <a:rPr sz="1350" b="1">
                <a:solidFill>
                  <a:srgbClr val="80162B"/>
                </a:solidFill>
                <a:latin typeface="Noto Sans"/>
                <a:ea typeface="Noto Sans"/>
                <a:cs typeface="Noto Sans"/>
              </a:rPr>
              <a:t>04</a:t>
            </a:r>
          </a:p>
        </p:txBody>
      </p:sp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D24A56A-C482-415B-84D3-659942BA097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18f7e8f0239480e"/>
          <a:srcRect xmlns:a="http://schemas.openxmlformats.org/drawingml/2006/main" l="13485" t="0" r="13485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001000" y="2143125"/>
            <a:ext cx="5029200" cy="4591050"/>
          </a:xfrm>
          <a:prstGeom xmlns:a="http://schemas.openxmlformats.org/drawingml/2006/main" prst="rect">
            <a:avLst/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18ABA03-1907-4073-A231-40BD7D8F11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71700"/>
            <a:ext cx="6477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5025" b="1">
                <a:solidFill>
                  <a:srgbClr val="80162B"/>
                </a:solidFill>
                <a:latin typeface="Noto Sans"/>
                <a:ea typeface="Noto Sans"/>
                <a:cs typeface="Noto Sans"/>
              </a:defRPr>
            </a:defPPr>
          </a:lstStyle>
          <a:p xmlns:a="http://schemas.openxmlformats.org/drawingml/2006/main">
            <a:pPr algn="l">
              <a:defRPr sz="5025" b="1">
                <a:solidFill>
                  <a:srgbClr val="80162B"/>
                </a:solidFill>
                <a:latin typeface="Noto Sans"/>
                <a:ea typeface="Noto Sans"/>
                <a:cs typeface="Noto Sans"/>
              </a:defRPr>
            </a:pPr>
            <a:r>
              <a:rPr sz="5025" b="1">
                <a:solidFill>
                  <a:srgbClr val="80162B"/>
                </a:solidFill>
                <a:latin typeface="Noto Sans"/>
                <a:ea typeface="Noto Sans"/>
                <a:cs typeface="Noto Sans"/>
              </a:rPr>
              <a:t>250–300 кг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9E6A466-B66B-4D3B-83AF-ED5880976B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48000"/>
            <a:ext cx="6477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1800" b="0">
                <a:solidFill>
                  <a:srgbClr val="626B75"/>
                </a:solidFill>
                <a:latin typeface="Noto Sans"/>
                <a:ea typeface="Noto Sans"/>
                <a:cs typeface="Noto Sans"/>
              </a:defRPr>
            </a:defPPr>
          </a:lstStyle>
          <a:p xmlns:a="http://schemas.openxmlformats.org/drawingml/2006/main">
            <a:pPr algn="l">
              <a:defRPr sz="1800" b="0">
                <a:solidFill>
                  <a:srgbClr val="626B75"/>
                </a:solidFill>
                <a:latin typeface="Noto Sans"/>
                <a:ea typeface="Noto Sans"/>
                <a:cs typeface="Noto Sans"/>
              </a:defRPr>
            </a:pPr>
            <a:r>
              <a:rPr sz="1800" b="0">
                <a:solidFill>
                  <a:srgbClr val="626B75"/>
                </a:solidFill>
                <a:latin typeface="Noto Sans"/>
                <a:ea typeface="Noto Sans"/>
                <a:cs typeface="Noto Sans"/>
              </a:rPr>
              <a:t>живой вес при закупе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CDA4E9A-8597-436C-B443-C2234EAAB1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0"/>
            <a:ext cx="65722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5025" b="1">
                <a:solidFill>
                  <a:srgbClr val="80162B"/>
                </a:solidFill>
                <a:latin typeface="Noto Sans"/>
                <a:ea typeface="Noto Sans"/>
                <a:cs typeface="Noto Sans"/>
              </a:defRPr>
            </a:defPPr>
          </a:lstStyle>
          <a:p xmlns:a="http://schemas.openxmlformats.org/drawingml/2006/main">
            <a:pPr algn="l">
              <a:defRPr sz="5025" b="1">
                <a:solidFill>
                  <a:srgbClr val="80162B"/>
                </a:solidFill>
                <a:latin typeface="Noto Sans"/>
                <a:ea typeface="Noto Sans"/>
                <a:cs typeface="Noto Sans"/>
              </a:defRPr>
            </a:pPr>
            <a:r>
              <a:rPr sz="5025" b="1">
                <a:solidFill>
                  <a:srgbClr val="80162B"/>
                </a:solidFill>
                <a:latin typeface="Noto Sans"/>
                <a:ea typeface="Noto Sans"/>
                <a:cs typeface="Noto Sans"/>
              </a:rPr>
              <a:t>220–240 дней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8762D08-2935-4798-BE03-4336E15723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76800"/>
            <a:ext cx="65722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1800" b="0">
                <a:solidFill>
                  <a:srgbClr val="626B75"/>
                </a:solidFill>
                <a:latin typeface="Noto Sans"/>
                <a:ea typeface="Noto Sans"/>
                <a:cs typeface="Noto Sans"/>
              </a:defRPr>
            </a:defPPr>
          </a:lstStyle>
          <a:p xmlns:a="http://schemas.openxmlformats.org/drawingml/2006/main">
            <a:pPr algn="l">
              <a:defRPr sz="1800" b="0">
                <a:solidFill>
                  <a:srgbClr val="626B75"/>
                </a:solidFill>
                <a:latin typeface="Noto Sans"/>
                <a:ea typeface="Noto Sans"/>
                <a:cs typeface="Noto Sans"/>
              </a:defRPr>
            </a:pPr>
            <a:r>
              <a:rPr sz="1800" b="0">
                <a:solidFill>
                  <a:srgbClr val="626B75"/>
                </a:solidFill>
                <a:latin typeface="Noto Sans"/>
                <a:ea typeface="Noto Sans"/>
                <a:cs typeface="Noto Sans"/>
              </a:rPr>
              <a:t>цикл откорма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5A0E708-1424-4FBC-9539-D9173EEC43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895975"/>
            <a:ext cx="6858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1950" b="1">
                <a:solidFill>
                  <a:srgbClr val="80162B"/>
                </a:solidFill>
                <a:latin typeface="Noto Sans"/>
                <a:ea typeface="Noto Sans"/>
                <a:cs typeface="Noto Sans"/>
              </a:defRPr>
            </a:defPPr>
          </a:lstStyle>
          <a:p xmlns:a="http://schemas.openxmlformats.org/drawingml/2006/main">
            <a:pPr algn="l">
              <a:defRPr sz="1950" b="1">
                <a:solidFill>
                  <a:srgbClr val="80162B"/>
                </a:solidFill>
                <a:latin typeface="Noto Sans"/>
                <a:ea typeface="Noto Sans"/>
                <a:cs typeface="Noto Sans"/>
              </a:defRPr>
            </a:pPr>
            <a:r>
              <a:rPr sz="1950" b="1">
                <a:solidFill>
                  <a:srgbClr val="80162B"/>
                </a:solidFill>
                <a:latin typeface="Noto Sans"/>
                <a:ea typeface="Noto Sans"/>
                <a:cs typeface="Noto Sans"/>
              </a:rPr>
              <a:t>Привес за цикл: не менее 300 кг на голову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7172CE5-C34F-4F91-8C6F-FB258F30D2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7048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2025" b="1">
                <a:solidFill>
                  <a:srgbClr val="1D242A"/>
                </a:solidFill>
                <a:latin typeface="Noto Sans"/>
                <a:ea typeface="Noto Sans"/>
                <a:cs typeface="Noto Sans"/>
              </a:defRPr>
            </a:defPPr>
          </a:lstStyle>
          <a:p xmlns:a="http://schemas.openxmlformats.org/drawingml/2006/main">
            <a:pPr algn="l">
              <a:defRPr sz="2025" b="1">
                <a:solidFill>
                  <a:srgbClr val="1D242A"/>
                </a:solidFill>
                <a:latin typeface="Noto Sans"/>
                <a:ea typeface="Noto Sans"/>
                <a:cs typeface="Noto Sans"/>
              </a:defRPr>
            </a:pPr>
            <a:r>
              <a:rPr sz="2025" b="1">
                <a:solidFill>
                  <a:srgbClr val="1D242A"/>
                </a:solidFill>
                <a:latin typeface="Noto Sans"/>
                <a:ea typeface="Noto Sans"/>
                <a:cs typeface="Noto Sans"/>
              </a:rPr>
              <a:t>Вес при реализации: 550–600 кг и более</a:t>
            </a:r>
          </a:p>
        </p:txBody>
      </p:sp>
    </p:spTree>
    <p:extLst>
      <p:ext uri="{BB962C8B-B14F-4D97-AF65-F5344CB8AC3E}">
        <p14:creationId xmlns:p14="http://schemas.microsoft.com/office/powerpoint/2010/main" val="174082302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23040CB-B482-42A3-BB27-C8F3ED17FD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138237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3600" b="1">
                <a:solidFill>
                  <a:srgbClr val="1D242A"/>
                </a:solidFill>
                <a:latin typeface="Noto Sans"/>
                <a:ea typeface="Noto Sans"/>
                <a:cs typeface="Noto Sans"/>
              </a:defRPr>
            </a:defPPr>
          </a:lstStyle>
          <a:p xmlns:a="http://schemas.openxmlformats.org/drawingml/2006/main">
            <a:pPr algn="l">
              <a:defRPr sz="3600" b="1">
                <a:solidFill>
                  <a:srgbClr val="1D242A"/>
                </a:solidFill>
                <a:latin typeface="Noto Sans"/>
                <a:ea typeface="Noto Sans"/>
                <a:cs typeface="Noto Sans"/>
              </a:defRPr>
            </a:pPr>
            <a:r>
              <a:rPr sz="3600" b="1">
                <a:solidFill>
                  <a:srgbClr val="1D242A"/>
                </a:solidFill>
                <a:latin typeface="Noto Sans"/>
                <a:ea typeface="Noto Sans"/>
                <a:cs typeface="Noto Sans"/>
              </a:rPr>
              <a:t>Земельные участки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01A7E5B-90A9-4813-B93F-1DA2A0BE99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28750"/>
            <a:ext cx="12287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1800" b="0">
                <a:solidFill>
                  <a:srgbClr val="626B75"/>
                </a:solidFill>
                <a:latin typeface="Noto Sans"/>
                <a:ea typeface="Noto Sans"/>
                <a:cs typeface="Noto Sans"/>
              </a:defRPr>
            </a:defPPr>
          </a:lstStyle>
          <a:p xmlns:a="http://schemas.openxmlformats.org/drawingml/2006/main">
            <a:pPr algn="l">
              <a:defRPr sz="1800" b="0">
                <a:solidFill>
                  <a:srgbClr val="626B75"/>
                </a:solidFill>
                <a:latin typeface="Noto Sans"/>
                <a:ea typeface="Noto Sans"/>
                <a:cs typeface="Noto Sans"/>
              </a:defRPr>
            </a:pPr>
            <a:r>
              <a:rPr sz="1800" b="0">
                <a:solidFill>
                  <a:srgbClr val="626B75"/>
                </a:solidFill>
                <a:latin typeface="Noto Sans"/>
                <a:ea typeface="Noto Sans"/>
                <a:cs typeface="Noto Sans"/>
              </a:rPr>
              <a:t>200 га под комплекс и 6 000 га под собственную кормовую базу</a:t>
            </a:r>
          </a:p>
        </p:txBody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EB8EFEA-7FEE-4470-82F8-1E78AD957AA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726e5ad945c4675"/>
          <a:stretch xmlns:a="http://schemas.openxmlformats.org/drawingml/2006/main"/>
        </p:blipFill>
        <p:spPr>
          <a:xfrm xmlns:a="http://schemas.openxmlformats.org/drawingml/2006/main">
            <a:off x="12287250" y="428625"/>
            <a:ext cx="704850" cy="704850"/>
          </a:xfrm>
          <a:prstGeom xmlns:a="http://schemas.openxmlformats.org/drawingml/2006/main" prst="ellipse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56F722C-1B51-4D29-8558-CD1C46BD4F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86625"/>
            <a:ext cx="3333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1125" b="0">
                <a:solidFill>
                  <a:srgbClr val="626B75"/>
                </a:solidFill>
                <a:latin typeface="Noto Sans"/>
                <a:ea typeface="Noto Sans"/>
                <a:cs typeface="Noto Sans"/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626B75"/>
                </a:solidFill>
                <a:latin typeface="Noto Sans"/>
                <a:ea typeface="Noto Sans"/>
                <a:cs typeface="Noto Sans"/>
              </a:defRPr>
            </a:pPr>
            <a:r>
              <a:rPr sz="1125" b="0">
                <a:solidFill>
                  <a:srgbClr val="626B75"/>
                </a:solidFill>
                <a:latin typeface="Noto Sans"/>
                <a:ea typeface="Noto Sans"/>
                <a:cs typeface="Noto Sans"/>
              </a:rPr>
              <a:t>SAMGAU AGRO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12DB4EA-0A1B-4CC6-9C84-4F475EC56F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77750" y="7219950"/>
            <a:ext cx="5238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r">
              <a:defRPr sz="1350" b="1">
                <a:solidFill>
                  <a:srgbClr val="80162B"/>
                </a:solidFill>
                <a:latin typeface="Noto Sans"/>
                <a:ea typeface="Noto Sans"/>
                <a:cs typeface="Noto Sans"/>
              </a:defRPr>
            </a:defPPr>
          </a:lstStyle>
          <a:p xmlns:a="http://schemas.openxmlformats.org/drawingml/2006/main">
            <a:pPr algn="r">
              <a:defRPr sz="1350" b="1">
                <a:solidFill>
                  <a:srgbClr val="80162B"/>
                </a:solidFill>
                <a:latin typeface="Noto Sans"/>
                <a:ea typeface="Noto Sans"/>
                <a:cs typeface="Noto Sans"/>
              </a:defRPr>
            </a:pPr>
            <a:r>
              <a:rPr sz="1350" b="1">
                <a:solidFill>
                  <a:srgbClr val="80162B"/>
                </a:solidFill>
                <a:latin typeface="Noto Sans"/>
                <a:ea typeface="Noto Sans"/>
                <a:cs typeface="Noto Sans"/>
              </a:rPr>
              <a:t>05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E1BEBF1-C94C-4A00-A694-9D9BF65283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90750"/>
            <a:ext cx="4762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5025" b="1">
                <a:solidFill>
                  <a:srgbClr val="80162B"/>
                </a:solidFill>
                <a:latin typeface="Noto Sans"/>
                <a:ea typeface="Noto Sans"/>
                <a:cs typeface="Noto Sans"/>
              </a:defRPr>
            </a:defPPr>
          </a:lstStyle>
          <a:p xmlns:a="http://schemas.openxmlformats.org/drawingml/2006/main">
            <a:pPr algn="l">
              <a:defRPr sz="5025" b="1">
                <a:solidFill>
                  <a:srgbClr val="80162B"/>
                </a:solidFill>
                <a:latin typeface="Noto Sans"/>
                <a:ea typeface="Noto Sans"/>
                <a:cs typeface="Noto Sans"/>
              </a:defRPr>
            </a:pPr>
            <a:r>
              <a:rPr sz="5025" b="1">
                <a:solidFill>
                  <a:srgbClr val="80162B"/>
                </a:solidFill>
                <a:latin typeface="Noto Sans"/>
                <a:ea typeface="Noto Sans"/>
                <a:cs typeface="Noto Sans"/>
              </a:rPr>
              <a:t>200 га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041A489-1A28-4296-B535-271AA14956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67050"/>
            <a:ext cx="4762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1800" b="0">
                <a:solidFill>
                  <a:srgbClr val="626B75"/>
                </a:solidFill>
                <a:latin typeface="Noto Sans"/>
                <a:ea typeface="Noto Sans"/>
                <a:cs typeface="Noto Sans"/>
              </a:defRPr>
            </a:defPPr>
          </a:lstStyle>
          <a:p xmlns:a="http://schemas.openxmlformats.org/drawingml/2006/main">
            <a:pPr algn="l">
              <a:defRPr sz="1800" b="0">
                <a:solidFill>
                  <a:srgbClr val="626B75"/>
                </a:solidFill>
                <a:latin typeface="Noto Sans"/>
                <a:ea typeface="Noto Sans"/>
                <a:cs typeface="Noto Sans"/>
              </a:defRPr>
            </a:pPr>
            <a:r>
              <a:rPr sz="1800" b="0">
                <a:solidFill>
                  <a:srgbClr val="626B75"/>
                </a:solidFill>
                <a:latin typeface="Noto Sans"/>
                <a:ea typeface="Noto Sans"/>
                <a:cs typeface="Noto Sans"/>
              </a:rPr>
              <a:t>строительство комплекса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FC05E43-BAEE-4788-A40C-92A192701E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2190750"/>
            <a:ext cx="6096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2250" b="1">
                <a:solidFill>
                  <a:srgbClr val="1D242A"/>
                </a:solidFill>
                <a:latin typeface="Noto Sans"/>
                <a:ea typeface="Noto Sans"/>
                <a:cs typeface="Noto Sans"/>
              </a:defRPr>
            </a:defPPr>
          </a:lstStyle>
          <a:p xmlns:a="http://schemas.openxmlformats.org/drawingml/2006/main">
            <a:pPr algn="l">
              <a:defRPr sz="2250" b="1">
                <a:solidFill>
                  <a:srgbClr val="1D242A"/>
                </a:solidFill>
                <a:latin typeface="Noto Sans"/>
                <a:ea typeface="Noto Sans"/>
                <a:cs typeface="Noto Sans"/>
              </a:defRPr>
            </a:pPr>
            <a:r>
              <a:rPr sz="2250" b="1">
                <a:solidFill>
                  <a:srgbClr val="1D242A"/>
                </a:solidFill>
                <a:latin typeface="Noto Sans"/>
                <a:ea typeface="Noto Sans"/>
                <a:cs typeface="Noto Sans"/>
              </a:rPr>
              <a:t>Собственная кормовая база</a:t>
            </a:r>
          </a:p>
        </p:txBody>
      </p:sp>
      <p:graphicFrame>
        <p:nvGraphicFrame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D1C890A-4B4D-4CD1-BEB3-3F22A2758C20}"/>
              </a:ext>
            </a:extLst>
          </p:cNvPr>
          <p:cNvGraphicFramePr/>
          <p:nvPr/>
        </p:nvGraphicFramePr>
        <p:xfrm>
          <a:off xmlns:a="http://schemas.openxmlformats.org/drawingml/2006/main" x="6858000" y="2762250"/>
          <a:ext xmlns:a="http://schemas.openxmlformats.org/drawingml/2006/main" cx="6191250" cy="33147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4572000"/>
                <a:gridCol w="1619250"/>
              </a:tblGrid>
              <a:tr h="66294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Noto Sans"/>
                          <a:ea typeface="Noto Sans"/>
                          <a:cs typeface="Noto Sans"/>
                        </a:rPr>
                        <a:t>Назначение</a:t>
                      </a:r>
                    </a:p>
                  </a:txBody>
                  <a:tcPr marL="142875" marR="142875" marT="95250" marB="95250" anchor="ctr">
                    <a:solidFill>
                      <a:srgbClr val="80162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Noto Sans"/>
                          <a:ea typeface="Noto Sans"/>
                          <a:cs typeface="Noto Sans"/>
                        </a:rPr>
                        <a:t>Площадь</a:t>
                      </a:r>
                    </a:p>
                  </a:txBody>
                  <a:tcPr marL="142875" marR="142875" marT="95250" marB="95250" anchor="ctr">
                    <a:solidFill>
                      <a:srgbClr val="80162B"/>
                    </a:solidFill>
                  </a:tcPr>
                </a:tc>
              </a:tr>
              <a:tr h="66294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D242A"/>
                          </a:solidFill>
                          <a:latin typeface="Noto Sans"/>
                          <a:ea typeface="Noto Sans"/>
                          <a:cs typeface="Noto Sans"/>
                        </a:rPr>
                        <a:t>Посевы кормовых и зерновых культур</a:t>
                      </a:r>
                    </a:p>
                  </a:txBody>
                  <a:tcPr marL="142875" marR="142875" marT="9525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D242A"/>
                          </a:solidFill>
                          <a:latin typeface="Noto Sans"/>
                          <a:ea typeface="Noto Sans"/>
                          <a:cs typeface="Noto Sans"/>
                        </a:rPr>
                        <a:t>5 500 га</a:t>
                      </a:r>
                    </a:p>
                  </a:txBody>
                  <a:tcPr marL="142875" marR="142875" marT="95250" marB="95250" anchor="ctr">
                    <a:solidFill>
                      <a:srgbClr val="FFFFFF"/>
                    </a:solidFill>
                  </a:tcPr>
                </a:tc>
              </a:tr>
              <a:tr h="66294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D242A"/>
                          </a:solidFill>
                          <a:latin typeface="Noto Sans"/>
                          <a:ea typeface="Noto Sans"/>
                          <a:cs typeface="Noto Sans"/>
                        </a:rPr>
                        <a:t>Накопитель воды системы орошения</a:t>
                      </a:r>
                    </a:p>
                  </a:txBody>
                  <a:tcPr marL="142875" marR="142875" marT="95250" marB="95250" anchor="ctr">
                    <a:solidFill>
                      <a:srgbClr val="F5F3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D242A"/>
                          </a:solidFill>
                          <a:latin typeface="Noto Sans"/>
                          <a:ea typeface="Noto Sans"/>
                          <a:cs typeface="Noto Sans"/>
                        </a:rPr>
                        <a:t>150 га</a:t>
                      </a:r>
                    </a:p>
                  </a:txBody>
                  <a:tcPr marL="142875" marR="142875" marT="95250" marB="95250" anchor="ctr">
                    <a:solidFill>
                      <a:srgbClr val="F5F3F1"/>
                    </a:solidFill>
                  </a:tcPr>
                </a:tc>
              </a:tr>
              <a:tr h="66294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D242A"/>
                          </a:solidFill>
                          <a:latin typeface="Noto Sans"/>
                          <a:ea typeface="Noto Sans"/>
                          <a:cs typeface="Noto Sans"/>
                        </a:rPr>
                        <a:t>Проезды, лесополосы и сезонная стоянка техники</a:t>
                      </a:r>
                    </a:p>
                  </a:txBody>
                  <a:tcPr marL="142875" marR="142875" marT="9525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D242A"/>
                          </a:solidFill>
                          <a:latin typeface="Noto Sans"/>
                          <a:ea typeface="Noto Sans"/>
                          <a:cs typeface="Noto Sans"/>
                        </a:rPr>
                        <a:t>350 га</a:t>
                      </a:r>
                    </a:p>
                  </a:txBody>
                  <a:tcPr marL="142875" marR="142875" marT="95250" marB="95250" anchor="ctr">
                    <a:solidFill>
                      <a:srgbClr val="FFFFFF"/>
                    </a:solidFill>
                  </a:tcPr>
                </a:tc>
              </a:tr>
              <a:tr h="66294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D242A"/>
                          </a:solidFill>
                          <a:latin typeface="Noto Sans"/>
                          <a:ea typeface="Noto Sans"/>
                          <a:cs typeface="Noto Sans"/>
                        </a:rPr>
                        <a:t>Всего</a:t>
                      </a:r>
                    </a:p>
                  </a:txBody>
                  <a:tcPr marL="142875" marR="142875" marT="95250" marB="95250" anchor="ctr">
                    <a:solidFill>
                      <a:srgbClr val="F5F3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D242A"/>
                          </a:solidFill>
                          <a:latin typeface="Noto Sans"/>
                          <a:ea typeface="Noto Sans"/>
                          <a:cs typeface="Noto Sans"/>
                        </a:rPr>
                        <a:t>6 000 га</a:t>
                      </a:r>
                    </a:p>
                  </a:txBody>
                  <a:tcPr marL="142875" marR="142875" marT="95250" marB="95250" anchor="ctr">
                    <a:solidFill>
                      <a:srgbClr val="F5F3F1"/>
                    </a:solidFill>
                  </a:tcPr>
                </a:tc>
              </a:tr>
            </a:tbl>
          </a:graphicData>
        </a:graphic>
      </p:graphicFrame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7C33385-8C98-4FAD-ADF5-B9471570DD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76750"/>
            <a:ext cx="5429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2325" b="1">
                <a:solidFill>
                  <a:srgbClr val="80162B"/>
                </a:solidFill>
                <a:latin typeface="Noto Sans"/>
                <a:ea typeface="Noto Sans"/>
                <a:cs typeface="Noto Sans"/>
              </a:defRPr>
            </a:defPPr>
          </a:lstStyle>
          <a:p xmlns:a="http://schemas.openxmlformats.org/drawingml/2006/main">
            <a:pPr algn="l">
              <a:defRPr sz="2325" b="1">
                <a:solidFill>
                  <a:srgbClr val="80162B"/>
                </a:solidFill>
                <a:latin typeface="Noto Sans"/>
                <a:ea typeface="Noto Sans"/>
                <a:cs typeface="Noto Sans"/>
              </a:defRPr>
            </a:pPr>
            <a:r>
              <a:rPr sz="2325" b="1">
                <a:solidFill>
                  <a:srgbClr val="80162B"/>
                </a:solidFill>
                <a:latin typeface="Noto Sans"/>
                <a:ea typeface="Noto Sans"/>
                <a:cs typeface="Noto Sans"/>
              </a:rPr>
              <a:t>Алматинская область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CBAC42A-C09A-4EDD-98EF-91A03A22EF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0"/>
            <a:ext cx="5429250" cy="1457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1950" b="0">
                <a:solidFill>
                  <a:srgbClr val="626B75"/>
                </a:solidFill>
                <a:latin typeface="Noto Sans"/>
                <a:ea typeface="Noto Sans"/>
                <a:cs typeface="Noto Sans"/>
              </a:defRPr>
            </a:defPPr>
          </a:lstStyle>
          <a:p xmlns:a="http://schemas.openxmlformats.org/drawingml/2006/main">
            <a:pPr algn="l">
              <a:defRPr sz="1950" b="0">
                <a:solidFill>
                  <a:srgbClr val="626B75"/>
                </a:solidFill>
                <a:latin typeface="Noto Sans"/>
                <a:ea typeface="Noto Sans"/>
                <a:cs typeface="Noto Sans"/>
              </a:defRPr>
            </a:pPr>
            <a:r>
              <a:rPr sz="1950" b="0">
                <a:solidFill>
                  <a:srgbClr val="626B75"/>
                </a:solidFill>
                <a:latin typeface="Noto Sans"/>
                <a:ea typeface="Noto Sans"/>
                <a:cs typeface="Noto Sans"/>
              </a:rPr>
              <a:t>В проекте предусмотрена подготовка предварительных актов выбора участков аппаратом акима района.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6F8BBF3-B1AC-4435-8F04-E7CF1F009C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762750"/>
            <a:ext cx="1228725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1500" b="0">
                <a:solidFill>
                  <a:srgbClr val="626B75"/>
                </a:solidFill>
                <a:latin typeface="Noto Sans"/>
                <a:ea typeface="Noto Sans"/>
                <a:cs typeface="Noto Sans"/>
              </a:defRPr>
            </a:defPPr>
          </a:lstStyle>
          <a:p xmlns:a="http://schemas.openxmlformats.org/drawingml/2006/main">
            <a:pPr algn="l">
              <a:defRPr sz="1500" b="0">
                <a:solidFill>
                  <a:srgbClr val="626B75"/>
                </a:solidFill>
                <a:latin typeface="Noto Sans"/>
                <a:ea typeface="Noto Sans"/>
                <a:cs typeface="Noto Sans"/>
              </a:defRPr>
            </a:pPr>
            <a:r>
              <a:rPr sz="1500" b="0">
                <a:solidFill>
                  <a:srgbClr val="626B75"/>
                </a:solidFill>
                <a:latin typeface="Noto Sans"/>
                <a:ea typeface="Noto Sans"/>
                <a:cs typeface="Noto Sans"/>
              </a:rPr>
              <a:t>Запрашиваемые площади. Фактическое выделение участков требует документального подтверждения.</a:t>
            </a:r>
          </a:p>
        </p:txBody>
      </p:sp>
    </p:spTree>
    <p:extLst>
      <p:ext uri="{BB962C8B-B14F-4D97-AF65-F5344CB8AC3E}">
        <p14:creationId xmlns:p14="http://schemas.microsoft.com/office/powerpoint/2010/main" val="20680928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EAA25DB-A842-4E16-933D-2E4DA4654F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138237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3600" b="1">
                <a:solidFill>
                  <a:srgbClr val="1D242A"/>
                </a:solidFill>
                <a:latin typeface="Noto Sans"/>
                <a:ea typeface="Noto Sans"/>
                <a:cs typeface="Noto Sans"/>
              </a:defRPr>
            </a:defPPr>
          </a:lstStyle>
          <a:p xmlns:a="http://schemas.openxmlformats.org/drawingml/2006/main">
            <a:pPr algn="l">
              <a:defRPr sz="3600" b="1">
                <a:solidFill>
                  <a:srgbClr val="1D242A"/>
                </a:solidFill>
                <a:latin typeface="Noto Sans"/>
                <a:ea typeface="Noto Sans"/>
                <a:cs typeface="Noto Sans"/>
              </a:defRPr>
            </a:pPr>
            <a:r>
              <a:rPr sz="3600" b="1">
                <a:solidFill>
                  <a:srgbClr val="1D242A"/>
                </a:solidFill>
                <a:latin typeface="Noto Sans"/>
                <a:ea typeface="Noto Sans"/>
                <a:cs typeface="Noto Sans"/>
              </a:rPr>
              <a:t>Эскизный генеральный план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2D489A1-D404-4E67-922C-C97207BBC4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28750"/>
            <a:ext cx="12287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1800" b="0">
                <a:solidFill>
                  <a:srgbClr val="626B75"/>
                </a:solidFill>
                <a:latin typeface="Noto Sans"/>
                <a:ea typeface="Noto Sans"/>
                <a:cs typeface="Noto Sans"/>
              </a:defRPr>
            </a:defPPr>
          </a:lstStyle>
          <a:p xmlns:a="http://schemas.openxmlformats.org/drawingml/2006/main">
            <a:pPr algn="l">
              <a:defRPr sz="1800" b="0">
                <a:solidFill>
                  <a:srgbClr val="626B75"/>
                </a:solidFill>
                <a:latin typeface="Noto Sans"/>
                <a:ea typeface="Noto Sans"/>
                <a:cs typeface="Noto Sans"/>
              </a:defRPr>
            </a:pPr>
            <a:r>
              <a:rPr sz="1800" b="0">
                <a:solidFill>
                  <a:srgbClr val="626B75"/>
                </a:solidFill>
                <a:latin typeface="Noto Sans"/>
                <a:ea typeface="Noto Sans"/>
                <a:cs typeface="Noto Sans"/>
              </a:rPr>
              <a:t>Площадка животноводческого комплекса, 200 га</a:t>
            </a:r>
          </a:p>
        </p:txBody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BA5F67A-7F4B-4C94-B412-3CD723210CC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c6e5d83a4614851"/>
          <a:stretch xmlns:a="http://schemas.openxmlformats.org/drawingml/2006/main"/>
        </p:blipFill>
        <p:spPr>
          <a:xfrm xmlns:a="http://schemas.openxmlformats.org/drawingml/2006/main">
            <a:off x="12287250" y="428625"/>
            <a:ext cx="704850" cy="704850"/>
          </a:xfrm>
          <a:prstGeom xmlns:a="http://schemas.openxmlformats.org/drawingml/2006/main" prst="ellipse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F02890E-AAD3-4CED-9D2B-395AFF144E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86625"/>
            <a:ext cx="3333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1125" b="0">
                <a:solidFill>
                  <a:srgbClr val="626B75"/>
                </a:solidFill>
                <a:latin typeface="Noto Sans"/>
                <a:ea typeface="Noto Sans"/>
                <a:cs typeface="Noto Sans"/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626B75"/>
                </a:solidFill>
                <a:latin typeface="Noto Sans"/>
                <a:ea typeface="Noto Sans"/>
                <a:cs typeface="Noto Sans"/>
              </a:defRPr>
            </a:pPr>
            <a:r>
              <a:rPr sz="1125" b="0">
                <a:solidFill>
                  <a:srgbClr val="626B75"/>
                </a:solidFill>
                <a:latin typeface="Noto Sans"/>
                <a:ea typeface="Noto Sans"/>
                <a:cs typeface="Noto Sans"/>
              </a:rPr>
              <a:t>SAMGAU AGRO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7E9C4CC-3366-4B24-8FAB-E208118EE8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77750" y="7219950"/>
            <a:ext cx="5238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r">
              <a:defRPr sz="1350" b="1">
                <a:solidFill>
                  <a:srgbClr val="80162B"/>
                </a:solidFill>
                <a:latin typeface="Noto Sans"/>
                <a:ea typeface="Noto Sans"/>
                <a:cs typeface="Noto Sans"/>
              </a:defRPr>
            </a:defPPr>
          </a:lstStyle>
          <a:p xmlns:a="http://schemas.openxmlformats.org/drawingml/2006/main">
            <a:pPr algn="r">
              <a:defRPr sz="1350" b="1">
                <a:solidFill>
                  <a:srgbClr val="80162B"/>
                </a:solidFill>
                <a:latin typeface="Noto Sans"/>
                <a:ea typeface="Noto Sans"/>
                <a:cs typeface="Noto Sans"/>
              </a:defRPr>
            </a:pPr>
            <a:r>
              <a:rPr sz="1350" b="1">
                <a:solidFill>
                  <a:srgbClr val="80162B"/>
                </a:solidFill>
                <a:latin typeface="Noto Sans"/>
                <a:ea typeface="Noto Sans"/>
                <a:cs typeface="Noto Sans"/>
              </a:rPr>
              <a:t>06</a:t>
            </a:r>
          </a:p>
        </p:txBody>
      </p:sp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2EA180E-6B6F-4C1E-B656-D1026F42DBC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88d45ceb25b4b9f"/>
          <a:stretch xmlns:a="http://schemas.openxmlformats.org/drawingml/2006/main"/>
        </p:blipFill>
        <p:spPr>
          <a:xfrm xmlns:a="http://schemas.openxmlformats.org/drawingml/2006/main">
            <a:off x="4315616" y="1981200"/>
            <a:ext cx="6932617" cy="5019675"/>
          </a:xfrm>
          <a:prstGeom xmlns:a="http://schemas.openxmlformats.org/drawingml/2006/main" prst="rect">
            <a:avLst/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180DA18-AC8E-469B-B93B-99B31D9CAA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2333625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4050" b="1">
                <a:solidFill>
                  <a:srgbClr val="80162B"/>
                </a:solidFill>
                <a:latin typeface="Noto Sans"/>
                <a:ea typeface="Noto Sans"/>
                <a:cs typeface="Noto Sans"/>
              </a:defRPr>
            </a:defPPr>
          </a:lstStyle>
          <a:p xmlns:a="http://schemas.openxmlformats.org/drawingml/2006/main">
            <a:pPr algn="l">
              <a:defRPr sz="4050" b="1">
                <a:solidFill>
                  <a:srgbClr val="80162B"/>
                </a:solidFill>
                <a:latin typeface="Noto Sans"/>
                <a:ea typeface="Noto Sans"/>
                <a:cs typeface="Noto Sans"/>
              </a:defRPr>
            </a:pPr>
            <a:r>
              <a:rPr sz="4050" b="1">
                <a:solidFill>
                  <a:srgbClr val="80162B"/>
                </a:solidFill>
                <a:latin typeface="Noto Sans"/>
                <a:ea typeface="Noto Sans"/>
                <a:cs typeface="Noto Sans"/>
              </a:rPr>
              <a:t>200 га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92E961C-24D7-4F55-AA4A-C89B6E8A15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38500"/>
            <a:ext cx="1905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2025" b="0">
                <a:solidFill>
                  <a:srgbClr val="626B75"/>
                </a:solidFill>
                <a:latin typeface="Noto Sans"/>
                <a:ea typeface="Noto Sans"/>
                <a:cs typeface="Noto Sans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626B75"/>
                </a:solidFill>
                <a:latin typeface="Noto Sans"/>
                <a:ea typeface="Noto Sans"/>
                <a:cs typeface="Noto Sans"/>
              </a:defRPr>
            </a:pPr>
            <a:r>
              <a:rPr sz="2025" b="0">
                <a:solidFill>
                  <a:srgbClr val="626B75"/>
                </a:solidFill>
                <a:latin typeface="Noto Sans"/>
                <a:ea typeface="Noto Sans"/>
                <a:cs typeface="Noto Sans"/>
              </a:rPr>
              <a:t>площадка</a:t>
            </a:r>
          </a:p>
          <a:p xmlns:a="http://schemas.openxmlformats.org/drawingml/2006/main">
            <a:pPr algn="l">
              <a:defRPr sz="2025" b="0">
                <a:solidFill>
                  <a:srgbClr val="626B75"/>
                </a:solidFill>
                <a:latin typeface="Noto Sans"/>
                <a:ea typeface="Noto Sans"/>
                <a:cs typeface="Noto Sans"/>
              </a:defRPr>
            </a:pPr>
            <a:r>
              <a:rPr sz="2025" b="0">
                <a:solidFill>
                  <a:srgbClr val="626B75"/>
                </a:solidFill>
                <a:latin typeface="Noto Sans"/>
                <a:ea typeface="Noto Sans"/>
                <a:cs typeface="Noto Sans"/>
              </a:rPr>
              <a:t>комплекса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284DE57-1C51-47DD-8004-C1FF2DFEB3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0"/>
            <a:ext cx="2190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2250" b="1">
                <a:solidFill>
                  <a:srgbClr val="1D242A"/>
                </a:solidFill>
                <a:latin typeface="Noto Sans"/>
                <a:ea typeface="Noto Sans"/>
                <a:cs typeface="Noto Sans"/>
              </a:defRPr>
            </a:defPPr>
          </a:lstStyle>
          <a:p xmlns:a="http://schemas.openxmlformats.org/drawingml/2006/main">
            <a:pPr algn="l">
              <a:defRPr sz="2250" b="1">
                <a:solidFill>
                  <a:srgbClr val="1D242A"/>
                </a:solidFill>
                <a:latin typeface="Noto Sans"/>
                <a:ea typeface="Noto Sans"/>
                <a:cs typeface="Noto Sans"/>
              </a:defRPr>
            </a:pPr>
            <a:r>
              <a:rPr sz="2250" b="1">
                <a:solidFill>
                  <a:srgbClr val="1D242A"/>
                </a:solidFill>
                <a:latin typeface="Noto Sans"/>
                <a:ea typeface="Noto Sans"/>
                <a:cs typeface="Noto Sans"/>
              </a:rPr>
              <a:t>Эскиз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C170E4A-2999-46B7-B9EF-5C5644A0D5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19800"/>
            <a:ext cx="21907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1800" b="0">
                <a:solidFill>
                  <a:srgbClr val="626B75"/>
                </a:solidFill>
                <a:latin typeface="Noto Sans"/>
                <a:ea typeface="Noto Sans"/>
                <a:cs typeface="Noto Sans"/>
              </a:defRPr>
            </a:defPPr>
          </a:lstStyle>
          <a:p xmlns:a="http://schemas.openxmlformats.org/drawingml/2006/main">
            <a:pPr algn="l">
              <a:defRPr sz="1800" b="0">
                <a:solidFill>
                  <a:srgbClr val="626B75"/>
                </a:solidFill>
                <a:latin typeface="Noto Sans"/>
                <a:ea typeface="Noto Sans"/>
                <a:cs typeface="Noto Sans"/>
              </a:defRPr>
            </a:pPr>
            <a:r>
              <a:rPr sz="1800" b="0">
                <a:solidFill>
                  <a:srgbClr val="626B75"/>
                </a:solidFill>
                <a:latin typeface="Noto Sans"/>
                <a:ea typeface="Noto Sans"/>
                <a:cs typeface="Noto Sans"/>
              </a:rPr>
              <a:t>Исходная схема</a:t>
            </a:r>
          </a:p>
          <a:p xmlns:a="http://schemas.openxmlformats.org/drawingml/2006/main">
            <a:pPr algn="l">
              <a:defRPr sz="1800" b="0">
                <a:solidFill>
                  <a:srgbClr val="626B75"/>
                </a:solidFill>
                <a:latin typeface="Noto Sans"/>
                <a:ea typeface="Noto Sans"/>
                <a:cs typeface="Noto Sans"/>
              </a:defRPr>
            </a:pPr>
            <a:r>
              <a:rPr sz="1800" b="0">
                <a:solidFill>
                  <a:srgbClr val="626B75"/>
                </a:solidFill>
                <a:latin typeface="Noto Sans"/>
                <a:ea typeface="Noto Sans"/>
                <a:cs typeface="Noto Sans"/>
              </a:rPr>
              <a:t>планировки</a:t>
            </a:r>
          </a:p>
        </p:txBody>
      </p:sp>
    </p:spTree>
    <p:extLst>
      <p:ext uri="{BB962C8B-B14F-4D97-AF65-F5344CB8AC3E}">
        <p14:creationId xmlns:p14="http://schemas.microsoft.com/office/powerpoint/2010/main" val="951163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9F6D8C9-FA09-42BB-9848-7F911B9DB6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138237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3600" b="1">
                <a:solidFill>
                  <a:srgbClr val="1D242A"/>
                </a:solidFill>
                <a:latin typeface="Noto Sans"/>
                <a:ea typeface="Noto Sans"/>
                <a:cs typeface="Noto Sans"/>
              </a:defRPr>
            </a:defPPr>
          </a:lstStyle>
          <a:p xmlns:a="http://schemas.openxmlformats.org/drawingml/2006/main">
            <a:pPr algn="l">
              <a:defRPr sz="3600" b="1">
                <a:solidFill>
                  <a:srgbClr val="1D242A"/>
                </a:solidFill>
                <a:latin typeface="Noto Sans"/>
                <a:ea typeface="Noto Sans"/>
                <a:cs typeface="Noto Sans"/>
              </a:defRPr>
            </a:pPr>
            <a:r>
              <a:rPr sz="3600" b="1">
                <a:solidFill>
                  <a:srgbClr val="1D242A"/>
                </a:solidFill>
                <a:latin typeface="Noto Sans"/>
                <a:ea typeface="Noto Sans"/>
                <a:cs typeface="Noto Sans"/>
              </a:rPr>
              <a:t>Кормовая база и комбикормовый цех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DB04EFA-31AF-4DCD-9FED-55F9CB5C1C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28750"/>
            <a:ext cx="12287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1800" b="0">
                <a:solidFill>
                  <a:srgbClr val="626B75"/>
                </a:solidFill>
                <a:latin typeface="Noto Sans"/>
                <a:ea typeface="Noto Sans"/>
                <a:cs typeface="Noto Sans"/>
              </a:defRPr>
            </a:defPPr>
          </a:lstStyle>
          <a:p xmlns:a="http://schemas.openxmlformats.org/drawingml/2006/main">
            <a:pPr algn="l">
              <a:defRPr sz="1800" b="0">
                <a:solidFill>
                  <a:srgbClr val="626B75"/>
                </a:solidFill>
                <a:latin typeface="Noto Sans"/>
                <a:ea typeface="Noto Sans"/>
                <a:cs typeface="Noto Sans"/>
              </a:defRPr>
            </a:pPr>
            <a:r>
              <a:rPr sz="1800" b="0">
                <a:solidFill>
                  <a:srgbClr val="626B75"/>
                </a:solidFill>
                <a:latin typeface="Noto Sans"/>
                <a:ea typeface="Noto Sans"/>
                <a:cs typeface="Noto Sans"/>
              </a:rPr>
              <a:t>Производство для собственных нужд и реализации излишков</a:t>
            </a:r>
          </a:p>
        </p:txBody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4AE590F-73C5-49AE-84D4-F9267209914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7f66ab3965a4ce1"/>
          <a:stretch xmlns:a="http://schemas.openxmlformats.org/drawingml/2006/main"/>
        </p:blipFill>
        <p:spPr>
          <a:xfrm xmlns:a="http://schemas.openxmlformats.org/drawingml/2006/main">
            <a:off x="12287250" y="428625"/>
            <a:ext cx="704850" cy="704850"/>
          </a:xfrm>
          <a:prstGeom xmlns:a="http://schemas.openxmlformats.org/drawingml/2006/main" prst="ellipse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96F0B76-02B0-469E-A61D-F93727F77A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86625"/>
            <a:ext cx="3333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1125" b="0">
                <a:solidFill>
                  <a:srgbClr val="626B75"/>
                </a:solidFill>
                <a:latin typeface="Noto Sans"/>
                <a:ea typeface="Noto Sans"/>
                <a:cs typeface="Noto Sans"/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626B75"/>
                </a:solidFill>
                <a:latin typeface="Noto Sans"/>
                <a:ea typeface="Noto Sans"/>
                <a:cs typeface="Noto Sans"/>
              </a:defRPr>
            </a:pPr>
            <a:r>
              <a:rPr sz="1125" b="0">
                <a:solidFill>
                  <a:srgbClr val="626B75"/>
                </a:solidFill>
                <a:latin typeface="Noto Sans"/>
                <a:ea typeface="Noto Sans"/>
                <a:cs typeface="Noto Sans"/>
              </a:rPr>
              <a:t>SAMGAU AGRO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B3BB486-E1FD-45D5-8341-7D1A6E2A05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77750" y="7219950"/>
            <a:ext cx="5238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r">
              <a:defRPr sz="1350" b="1">
                <a:solidFill>
                  <a:srgbClr val="80162B"/>
                </a:solidFill>
                <a:latin typeface="Noto Sans"/>
                <a:ea typeface="Noto Sans"/>
                <a:cs typeface="Noto Sans"/>
              </a:defRPr>
            </a:defPPr>
          </a:lstStyle>
          <a:p xmlns:a="http://schemas.openxmlformats.org/drawingml/2006/main">
            <a:pPr algn="r">
              <a:defRPr sz="1350" b="1">
                <a:solidFill>
                  <a:srgbClr val="80162B"/>
                </a:solidFill>
                <a:latin typeface="Noto Sans"/>
                <a:ea typeface="Noto Sans"/>
                <a:cs typeface="Noto Sans"/>
              </a:defRPr>
            </a:pPr>
            <a:r>
              <a:rPr sz="1350" b="1">
                <a:solidFill>
                  <a:srgbClr val="80162B"/>
                </a:solidFill>
                <a:latin typeface="Noto Sans"/>
                <a:ea typeface="Noto Sans"/>
                <a:cs typeface="Noto Sans"/>
              </a:rPr>
              <a:t>07</a:t>
            </a:r>
          </a:p>
        </p:txBody>
      </p:sp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7FCF62B-9FD5-4F50-B4AA-BFFA0B06AC4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7ed6eee05404259"/>
          <a:srcRect xmlns:a="http://schemas.openxmlformats.org/drawingml/2006/main" l="15183" t="0" r="15183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096250" y="2133600"/>
            <a:ext cx="4933950" cy="4724400"/>
          </a:xfrm>
          <a:prstGeom xmlns:a="http://schemas.openxmlformats.org/drawingml/2006/main" prst="rect">
            <a:avLst/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2F6908B-EFDA-4C48-8973-9E7B097AAE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33600"/>
            <a:ext cx="6667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5025" b="1">
                <a:solidFill>
                  <a:srgbClr val="80162B"/>
                </a:solidFill>
                <a:latin typeface="Noto Sans"/>
                <a:ea typeface="Noto Sans"/>
                <a:cs typeface="Noto Sans"/>
              </a:defRPr>
            </a:defPPr>
          </a:lstStyle>
          <a:p xmlns:a="http://schemas.openxmlformats.org/drawingml/2006/main">
            <a:pPr algn="l">
              <a:defRPr sz="5025" b="1">
                <a:solidFill>
                  <a:srgbClr val="80162B"/>
                </a:solidFill>
                <a:latin typeface="Noto Sans"/>
                <a:ea typeface="Noto Sans"/>
                <a:cs typeface="Noto Sans"/>
              </a:defRPr>
            </a:pPr>
            <a:r>
              <a:rPr sz="5025" b="1">
                <a:solidFill>
                  <a:srgbClr val="80162B"/>
                </a:solidFill>
                <a:latin typeface="Noto Sans"/>
                <a:ea typeface="Noto Sans"/>
                <a:cs typeface="Noto Sans"/>
              </a:rPr>
              <a:t>8–10 т/час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A343E01-BB71-4FF3-8B9F-6E44733233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09900"/>
            <a:ext cx="6667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1800" b="0">
                <a:solidFill>
                  <a:srgbClr val="626B75"/>
                </a:solidFill>
                <a:latin typeface="Noto Sans"/>
                <a:ea typeface="Noto Sans"/>
                <a:cs typeface="Noto Sans"/>
              </a:defRPr>
            </a:defPPr>
          </a:lstStyle>
          <a:p xmlns:a="http://schemas.openxmlformats.org/drawingml/2006/main">
            <a:pPr algn="l">
              <a:defRPr sz="1800" b="0">
                <a:solidFill>
                  <a:srgbClr val="626B75"/>
                </a:solidFill>
                <a:latin typeface="Noto Sans"/>
                <a:ea typeface="Noto Sans"/>
                <a:cs typeface="Noto Sans"/>
              </a:defRPr>
            </a:pPr>
            <a:r>
              <a:rPr sz="1800" b="0">
                <a:solidFill>
                  <a:srgbClr val="626B75"/>
                </a:solidFill>
                <a:latin typeface="Noto Sans"/>
                <a:ea typeface="Noto Sans"/>
                <a:cs typeface="Noto Sans"/>
              </a:rPr>
              <a:t>планируемая мощность</a:t>
            </a:r>
          </a:p>
          <a:p xmlns:a="http://schemas.openxmlformats.org/drawingml/2006/main">
            <a:pPr algn="l">
              <a:defRPr sz="1800" b="0">
                <a:solidFill>
                  <a:srgbClr val="626B75"/>
                </a:solidFill>
                <a:latin typeface="Noto Sans"/>
                <a:ea typeface="Noto Sans"/>
                <a:cs typeface="Noto Sans"/>
              </a:defRPr>
            </a:pPr>
            <a:r>
              <a:rPr sz="1800" b="0">
                <a:solidFill>
                  <a:srgbClr val="626B75"/>
                </a:solidFill>
                <a:latin typeface="Noto Sans"/>
                <a:ea typeface="Noto Sans"/>
                <a:cs typeface="Noto Sans"/>
              </a:rPr>
              <a:t>комбикормового цеха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FFEECF1-FB86-4C27-A1C6-79E5DA3E05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43375"/>
            <a:ext cx="6667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2100" b="1">
                <a:solidFill>
                  <a:srgbClr val="80162B"/>
                </a:solidFill>
                <a:latin typeface="Noto Sans"/>
                <a:ea typeface="Noto Sans"/>
                <a:cs typeface="Noto Sans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80162B"/>
                </a:solidFill>
                <a:latin typeface="Noto Sans"/>
                <a:ea typeface="Noto Sans"/>
                <a:cs typeface="Noto Sans"/>
              </a:defRPr>
            </a:pPr>
            <a:r>
              <a:rPr sz="2100" b="1">
                <a:solidFill>
                  <a:srgbClr val="80162B"/>
                </a:solidFill>
                <a:latin typeface="Noto Sans"/>
                <a:ea typeface="Noto Sans"/>
                <a:cs typeface="Noto Sans"/>
              </a:rPr>
              <a:t>Заготовка и хранение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9D16D28-B366-494F-9E99-C28E8D0F07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657725"/>
            <a:ext cx="666750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2025" b="0">
                <a:solidFill>
                  <a:srgbClr val="1D242A"/>
                </a:solidFill>
                <a:latin typeface="Noto Sans"/>
                <a:ea typeface="Noto Sans"/>
                <a:cs typeface="Noto Sans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1D242A"/>
                </a:solidFill>
                <a:latin typeface="Noto Sans"/>
                <a:ea typeface="Noto Sans"/>
                <a:cs typeface="Noto Sans"/>
              </a:defRPr>
            </a:pPr>
            <a:r>
              <a:rPr sz="2025" b="0">
                <a:solidFill>
                  <a:srgbClr val="1D242A"/>
                </a:solidFill>
                <a:latin typeface="Noto Sans"/>
                <a:ea typeface="Noto Sans"/>
                <a:cs typeface="Noto Sans"/>
              </a:rPr>
              <a:t>Сухие и грубые корма, зерновые культуры на комбикорм. Склады кормов и силосные траншеи.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8A03ED7-2B8A-4093-B3E4-CB5071FE59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838825"/>
            <a:ext cx="6667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2100" b="1">
                <a:solidFill>
                  <a:srgbClr val="80162B"/>
                </a:solidFill>
                <a:latin typeface="Noto Sans"/>
                <a:ea typeface="Noto Sans"/>
                <a:cs typeface="Noto Sans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80162B"/>
                </a:solidFill>
                <a:latin typeface="Noto Sans"/>
                <a:ea typeface="Noto Sans"/>
                <a:cs typeface="Noto Sans"/>
              </a:defRPr>
            </a:pPr>
            <a:r>
              <a:rPr sz="2100" b="1">
                <a:solidFill>
                  <a:srgbClr val="80162B"/>
                </a:solidFill>
                <a:latin typeface="Noto Sans"/>
                <a:ea typeface="Noto Sans"/>
                <a:cs typeface="Noto Sans"/>
              </a:rPr>
              <a:t>Сырьё и готовая продукция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DF1BEC8-5353-4FE8-A6A5-E3F318083F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666750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1950" b="0">
                <a:solidFill>
                  <a:srgbClr val="1D242A"/>
                </a:solidFill>
                <a:latin typeface="Noto Sans"/>
                <a:ea typeface="Noto Sans"/>
                <a:cs typeface="Noto Sans"/>
              </a:defRPr>
            </a:defPPr>
          </a:lstStyle>
          <a:p xmlns:a="http://schemas.openxmlformats.org/drawingml/2006/main">
            <a:pPr algn="l">
              <a:defRPr sz="1950" b="0">
                <a:solidFill>
                  <a:srgbClr val="1D242A"/>
                </a:solidFill>
                <a:latin typeface="Noto Sans"/>
                <a:ea typeface="Noto Sans"/>
                <a:cs typeface="Noto Sans"/>
              </a:defRPr>
            </a:pPr>
            <a:r>
              <a:rPr sz="1950" b="0">
                <a:solidFill>
                  <a:srgbClr val="1D242A"/>
                </a:solidFill>
                <a:latin typeface="Noto Sans"/>
                <a:ea typeface="Noto Sans"/>
                <a:cs typeface="Noto Sans"/>
              </a:rPr>
              <a:t>Склады сырья, склады и силосы для хранения готовых комбикормов.</a:t>
            </a:r>
          </a:p>
        </p:txBody>
      </p:sp>
    </p:spTree>
    <p:extLst>
      <p:ext uri="{BB962C8B-B14F-4D97-AF65-F5344CB8AC3E}">
        <p14:creationId xmlns:p14="http://schemas.microsoft.com/office/powerpoint/2010/main" val="930725495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2E9A5DD-9879-4772-AD4A-A8EF8177AD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138237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3600" b="1">
                <a:solidFill>
                  <a:srgbClr val="1D242A"/>
                </a:solidFill>
                <a:latin typeface="Noto Sans"/>
                <a:ea typeface="Noto Sans"/>
                <a:cs typeface="Noto Sans"/>
              </a:defRPr>
            </a:defPPr>
          </a:lstStyle>
          <a:p xmlns:a="http://schemas.openxmlformats.org/drawingml/2006/main">
            <a:pPr algn="l">
              <a:defRPr sz="3600" b="1">
                <a:solidFill>
                  <a:srgbClr val="1D242A"/>
                </a:solidFill>
                <a:latin typeface="Noto Sans"/>
                <a:ea typeface="Noto Sans"/>
                <a:cs typeface="Noto Sans"/>
              </a:defRPr>
            </a:pPr>
            <a:r>
              <a:rPr sz="3600" b="1">
                <a:solidFill>
                  <a:srgbClr val="1D242A"/>
                </a:solidFill>
                <a:latin typeface="Noto Sans"/>
                <a:ea typeface="Noto Sans"/>
                <a:cs typeface="Noto Sans"/>
              </a:rPr>
              <a:t>Мясокомбинат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3AD19A0-476E-45FF-9711-8B0FA6F5E9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28750"/>
            <a:ext cx="12287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1800" b="0">
                <a:solidFill>
                  <a:srgbClr val="626B75"/>
                </a:solidFill>
                <a:latin typeface="Noto Sans"/>
                <a:ea typeface="Noto Sans"/>
                <a:cs typeface="Noto Sans"/>
              </a:defRPr>
            </a:defPPr>
          </a:lstStyle>
          <a:p xmlns:a="http://schemas.openxmlformats.org/drawingml/2006/main">
            <a:pPr algn="l">
              <a:defRPr sz="1800" b="0">
                <a:solidFill>
                  <a:srgbClr val="626B75"/>
                </a:solidFill>
                <a:latin typeface="Noto Sans"/>
                <a:ea typeface="Noto Sans"/>
                <a:cs typeface="Noto Sans"/>
              </a:defRPr>
            </a:pPr>
            <a:r>
              <a:rPr sz="1800" b="0">
                <a:solidFill>
                  <a:srgbClr val="626B75"/>
                </a:solidFill>
                <a:latin typeface="Noto Sans"/>
                <a:ea typeface="Noto Sans"/>
                <a:cs typeface="Noto Sans"/>
              </a:rPr>
              <a:t>Проектная потребность: минимум 20 000 голов КРС в год</a:t>
            </a:r>
          </a:p>
        </p:txBody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ABD9352-A102-4F18-BCF7-B3E987170E8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9a8f3b066b44eff"/>
          <a:stretch xmlns:a="http://schemas.openxmlformats.org/drawingml/2006/main"/>
        </p:blipFill>
        <p:spPr>
          <a:xfrm xmlns:a="http://schemas.openxmlformats.org/drawingml/2006/main">
            <a:off x="12287250" y="428625"/>
            <a:ext cx="704850" cy="704850"/>
          </a:xfrm>
          <a:prstGeom xmlns:a="http://schemas.openxmlformats.org/drawingml/2006/main" prst="ellipse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380665F-5FF2-469D-8FF0-2653F170C0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86625"/>
            <a:ext cx="3333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1125" b="0">
                <a:solidFill>
                  <a:srgbClr val="626B75"/>
                </a:solidFill>
                <a:latin typeface="Noto Sans"/>
                <a:ea typeface="Noto Sans"/>
                <a:cs typeface="Noto Sans"/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626B75"/>
                </a:solidFill>
                <a:latin typeface="Noto Sans"/>
                <a:ea typeface="Noto Sans"/>
                <a:cs typeface="Noto Sans"/>
              </a:defRPr>
            </a:pPr>
            <a:r>
              <a:rPr sz="1125" b="0">
                <a:solidFill>
                  <a:srgbClr val="626B75"/>
                </a:solidFill>
                <a:latin typeface="Noto Sans"/>
                <a:ea typeface="Noto Sans"/>
                <a:cs typeface="Noto Sans"/>
              </a:rPr>
              <a:t>SAMGAU AGRO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D635767-946C-4470-9679-55D47F0D89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77750" y="7219950"/>
            <a:ext cx="5238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r">
              <a:defRPr sz="1350" b="1">
                <a:solidFill>
                  <a:srgbClr val="80162B"/>
                </a:solidFill>
                <a:latin typeface="Noto Sans"/>
                <a:ea typeface="Noto Sans"/>
                <a:cs typeface="Noto Sans"/>
              </a:defRPr>
            </a:defPPr>
          </a:lstStyle>
          <a:p xmlns:a="http://schemas.openxmlformats.org/drawingml/2006/main">
            <a:pPr algn="r">
              <a:defRPr sz="1350" b="1">
                <a:solidFill>
                  <a:srgbClr val="80162B"/>
                </a:solidFill>
                <a:latin typeface="Noto Sans"/>
                <a:ea typeface="Noto Sans"/>
                <a:cs typeface="Noto Sans"/>
              </a:defRPr>
            </a:pPr>
            <a:r>
              <a:rPr sz="1350" b="1">
                <a:solidFill>
                  <a:srgbClr val="80162B"/>
                </a:solidFill>
                <a:latin typeface="Noto Sans"/>
                <a:ea typeface="Noto Sans"/>
                <a:cs typeface="Noto Sans"/>
              </a:rPr>
              <a:t>08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91B8147-2473-49C2-85E3-32023690A6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7626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2100" b="1">
                <a:solidFill>
                  <a:srgbClr val="80162B"/>
                </a:solidFill>
                <a:latin typeface="Noto Sans"/>
                <a:ea typeface="Noto Sans"/>
                <a:cs typeface="Noto Sans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80162B"/>
                </a:solidFill>
                <a:latin typeface="Noto Sans"/>
                <a:ea typeface="Noto Sans"/>
                <a:cs typeface="Noto Sans"/>
              </a:defRPr>
            </a:pPr>
            <a:r>
              <a:rPr sz="2100" b="1">
                <a:solidFill>
                  <a:srgbClr val="80162B"/>
                </a:solidFill>
                <a:latin typeface="Noto Sans"/>
                <a:ea typeface="Noto Sans"/>
                <a:cs typeface="Noto Sans"/>
              </a:rPr>
              <a:t>Убой и первичная обработка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76BBEF4-A758-4556-B1EF-95D33C4816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743200"/>
            <a:ext cx="5762625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2025" b="0">
                <a:solidFill>
                  <a:srgbClr val="1D242A"/>
                </a:solidFill>
                <a:latin typeface="Noto Sans"/>
                <a:ea typeface="Noto Sans"/>
                <a:cs typeface="Noto Sans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1D242A"/>
                </a:solidFill>
                <a:latin typeface="Noto Sans"/>
                <a:ea typeface="Noto Sans"/>
                <a:cs typeface="Noto Sans"/>
              </a:defRPr>
            </a:pPr>
            <a:r>
              <a:rPr sz="2025" b="0">
                <a:solidFill>
                  <a:srgbClr val="1D242A"/>
                </a:solidFill>
                <a:latin typeface="Noto Sans"/>
                <a:ea typeface="Noto Sans"/>
                <a:cs typeface="Noto Sans"/>
              </a:rPr>
              <a:t>Первичная обработка туш, разделка и упаковка. Холодильные и морозильные камеры.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A88777B-1092-4651-B0C6-A59F1130FA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81875" y="2228850"/>
            <a:ext cx="55721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2100" b="1">
                <a:solidFill>
                  <a:srgbClr val="80162B"/>
                </a:solidFill>
                <a:latin typeface="Noto Sans"/>
                <a:ea typeface="Noto Sans"/>
                <a:cs typeface="Noto Sans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80162B"/>
                </a:solidFill>
                <a:latin typeface="Noto Sans"/>
                <a:ea typeface="Noto Sans"/>
                <a:cs typeface="Noto Sans"/>
              </a:defRPr>
            </a:pPr>
            <a:r>
              <a:rPr sz="2100" b="1">
                <a:solidFill>
                  <a:srgbClr val="80162B"/>
                </a:solidFill>
                <a:latin typeface="Noto Sans"/>
                <a:ea typeface="Noto Sans"/>
                <a:cs typeface="Noto Sans"/>
              </a:rPr>
              <a:t>Ассортимент и услуги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6A26299-751A-431C-A648-FB41FC823C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81875" y="2743200"/>
            <a:ext cx="5572125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2025" b="0">
                <a:solidFill>
                  <a:srgbClr val="1D242A"/>
                </a:solidFill>
                <a:latin typeface="Noto Sans"/>
                <a:ea typeface="Noto Sans"/>
                <a:cs typeface="Noto Sans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1D242A"/>
                </a:solidFill>
                <a:latin typeface="Noto Sans"/>
                <a:ea typeface="Noto Sans"/>
                <a:cs typeface="Noto Sans"/>
              </a:defRPr>
            </a:pPr>
            <a:r>
              <a:rPr sz="2025" b="0">
                <a:solidFill>
                  <a:srgbClr val="1D242A"/>
                </a:solidFill>
                <a:latin typeface="Noto Sans"/>
                <a:ea typeface="Noto Sans"/>
                <a:cs typeface="Noto Sans"/>
              </a:rPr>
              <a:t>Колбасный цех. Возможность убоя МРС, лошадей и верблюдов.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BBF57A7-E151-4005-AD20-8AE6517020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391025"/>
            <a:ext cx="57626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2100" b="1">
                <a:solidFill>
                  <a:srgbClr val="80162B"/>
                </a:solidFill>
                <a:latin typeface="Noto Sans"/>
                <a:ea typeface="Noto Sans"/>
                <a:cs typeface="Noto Sans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80162B"/>
                </a:solidFill>
                <a:latin typeface="Noto Sans"/>
                <a:ea typeface="Noto Sans"/>
                <a:cs typeface="Noto Sans"/>
              </a:defRPr>
            </a:pPr>
            <a:r>
              <a:rPr sz="2100" b="1">
                <a:solidFill>
                  <a:srgbClr val="80162B"/>
                </a:solidFill>
                <a:latin typeface="Noto Sans"/>
                <a:ea typeface="Noto Sans"/>
                <a:cs typeface="Noto Sans"/>
              </a:rPr>
              <a:t>Услуги хозяйствам и населению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A071689-91B7-4502-9341-CA0A818D42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05375"/>
            <a:ext cx="5762625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2025" b="0">
                <a:solidFill>
                  <a:srgbClr val="1D242A"/>
                </a:solidFill>
                <a:latin typeface="Noto Sans"/>
                <a:ea typeface="Noto Sans"/>
                <a:cs typeface="Noto Sans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1D242A"/>
                </a:solidFill>
                <a:latin typeface="Noto Sans"/>
                <a:ea typeface="Noto Sans"/>
                <a:cs typeface="Noto Sans"/>
              </a:defRPr>
            </a:pPr>
            <a:r>
              <a:rPr sz="2025" b="0">
                <a:solidFill>
                  <a:srgbClr val="1D242A"/>
                </a:solidFill>
                <a:latin typeface="Noto Sans"/>
                <a:ea typeface="Noto Sans"/>
                <a:cs typeface="Noto Sans"/>
              </a:rPr>
              <a:t>Убой домашних животных для населения, сельхозхозяйств и кооперативов.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2A9301C-766F-4096-BC3D-77A07D4A42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81875" y="4391025"/>
            <a:ext cx="55721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2100" b="1">
                <a:solidFill>
                  <a:srgbClr val="80162B"/>
                </a:solidFill>
                <a:latin typeface="Noto Sans"/>
                <a:ea typeface="Noto Sans"/>
                <a:cs typeface="Noto Sans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80162B"/>
                </a:solidFill>
                <a:latin typeface="Noto Sans"/>
                <a:ea typeface="Noto Sans"/>
                <a:cs typeface="Noto Sans"/>
              </a:defRPr>
            </a:pPr>
            <a:r>
              <a:rPr sz="2100" b="1">
                <a:solidFill>
                  <a:srgbClr val="80162B"/>
                </a:solidFill>
                <a:latin typeface="Noto Sans"/>
                <a:ea typeface="Noto Sans"/>
                <a:cs typeface="Noto Sans"/>
              </a:rPr>
              <a:t>Логистика и сертификация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FD61363-9629-4CDB-B7FC-DBF4FB0056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81875" y="4905375"/>
            <a:ext cx="5572125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2025" b="0">
                <a:solidFill>
                  <a:srgbClr val="1D242A"/>
                </a:solidFill>
                <a:latin typeface="Noto Sans"/>
                <a:ea typeface="Noto Sans"/>
                <a:cs typeface="Noto Sans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1D242A"/>
                </a:solidFill>
                <a:latin typeface="Noto Sans"/>
                <a:ea typeface="Noto Sans"/>
                <a:cs typeface="Noto Sans"/>
              </a:defRPr>
            </a:pPr>
            <a:r>
              <a:rPr sz="2025" b="0">
                <a:solidFill>
                  <a:srgbClr val="1D242A"/>
                </a:solidFill>
                <a:latin typeface="Noto Sans"/>
                <a:ea typeface="Noto Sans"/>
                <a:cs typeface="Noto Sans"/>
              </a:rPr>
              <a:t>Логистический центр при мясокомбинате. Планируется сертификация «Халал».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97038A6-891D-4F8E-A80D-8E901233BA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753225"/>
            <a:ext cx="12192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1575" b="0">
                <a:solidFill>
                  <a:srgbClr val="626B75"/>
                </a:solidFill>
                <a:latin typeface="Noto Sans"/>
                <a:ea typeface="Noto Sans"/>
                <a:cs typeface="Noto Sans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626B75"/>
                </a:solidFill>
                <a:latin typeface="Noto Sans"/>
                <a:ea typeface="Noto Sans"/>
                <a:cs typeface="Noto Sans"/>
              </a:defRPr>
            </a:pPr>
            <a:r>
              <a:rPr sz="1575" b="0">
                <a:solidFill>
                  <a:srgbClr val="626B75"/>
                </a:solidFill>
                <a:latin typeface="Noto Sans"/>
                <a:ea typeface="Noto Sans"/>
                <a:cs typeface="Noto Sans"/>
              </a:rPr>
              <a:t>Все производственные объекты и сертификация представлены как планируемые.</a:t>
            </a:r>
          </a:p>
        </p:txBody>
      </p:sp>
    </p:spTree>
    <p:extLst>
      <p:ext uri="{BB962C8B-B14F-4D97-AF65-F5344CB8AC3E}">
        <p14:creationId xmlns:p14="http://schemas.microsoft.com/office/powerpoint/2010/main" val="2001072768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FC16818-44B0-402B-877A-90D14DDE38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138237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3600" b="1">
                <a:solidFill>
                  <a:srgbClr val="1D242A"/>
                </a:solidFill>
                <a:latin typeface="Noto Sans"/>
                <a:ea typeface="Noto Sans"/>
                <a:cs typeface="Noto Sans"/>
              </a:defRPr>
            </a:defPPr>
          </a:lstStyle>
          <a:p xmlns:a="http://schemas.openxmlformats.org/drawingml/2006/main">
            <a:pPr algn="l">
              <a:defRPr sz="3600" b="1">
                <a:solidFill>
                  <a:srgbClr val="1D242A"/>
                </a:solidFill>
                <a:latin typeface="Noto Sans"/>
                <a:ea typeface="Noto Sans"/>
                <a:cs typeface="Noto Sans"/>
              </a:defRPr>
            </a:pPr>
            <a:r>
              <a:rPr sz="3600" b="1">
                <a:solidFill>
                  <a:srgbClr val="1D242A"/>
                </a:solidFill>
                <a:latin typeface="Noto Sans"/>
                <a:ea typeface="Noto Sans"/>
                <a:cs typeface="Noto Sans"/>
              </a:rPr>
              <a:t>Ветеринария и переработка отходов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7129857-48DC-4310-BAF6-352D8E7B83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28750"/>
            <a:ext cx="12287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1800" b="0">
                <a:solidFill>
                  <a:srgbClr val="626B75"/>
                </a:solidFill>
                <a:latin typeface="Noto Sans"/>
                <a:ea typeface="Noto Sans"/>
                <a:cs typeface="Noto Sans"/>
              </a:defRPr>
            </a:defPPr>
          </a:lstStyle>
          <a:p xmlns:a="http://schemas.openxmlformats.org/drawingml/2006/main">
            <a:pPr algn="l">
              <a:defRPr sz="1800" b="0">
                <a:solidFill>
                  <a:srgbClr val="626B75"/>
                </a:solidFill>
                <a:latin typeface="Noto Sans"/>
                <a:ea typeface="Noto Sans"/>
                <a:cs typeface="Noto Sans"/>
              </a:defRPr>
            </a:pPr>
            <a:r>
              <a:rPr sz="1800" b="0">
                <a:solidFill>
                  <a:srgbClr val="626B75"/>
                </a:solidFill>
                <a:latin typeface="Noto Sans"/>
                <a:ea typeface="Noto Sans"/>
                <a:cs typeface="Noto Sans"/>
              </a:rPr>
              <a:t>Объекты, предусмотренные в составе комплекса</a:t>
            </a:r>
          </a:p>
        </p:txBody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1FDDF51-62AE-4109-8F16-DEDB5E20DC1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c15e2e8a3ec4b39"/>
          <a:stretch xmlns:a="http://schemas.openxmlformats.org/drawingml/2006/main"/>
        </p:blipFill>
        <p:spPr>
          <a:xfrm xmlns:a="http://schemas.openxmlformats.org/drawingml/2006/main">
            <a:off x="12287250" y="428625"/>
            <a:ext cx="704850" cy="704850"/>
          </a:xfrm>
          <a:prstGeom xmlns:a="http://schemas.openxmlformats.org/drawingml/2006/main" prst="ellipse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FE3CFED-5F9F-4A8C-9F0E-E75FF5993A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86625"/>
            <a:ext cx="3333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1125" b="0">
                <a:solidFill>
                  <a:srgbClr val="626B75"/>
                </a:solidFill>
                <a:latin typeface="Noto Sans"/>
                <a:ea typeface="Noto Sans"/>
                <a:cs typeface="Noto Sans"/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626B75"/>
                </a:solidFill>
                <a:latin typeface="Noto Sans"/>
                <a:ea typeface="Noto Sans"/>
                <a:cs typeface="Noto Sans"/>
              </a:defRPr>
            </a:pPr>
            <a:r>
              <a:rPr sz="1125" b="0">
                <a:solidFill>
                  <a:srgbClr val="626B75"/>
                </a:solidFill>
                <a:latin typeface="Noto Sans"/>
                <a:ea typeface="Noto Sans"/>
                <a:cs typeface="Noto Sans"/>
              </a:rPr>
              <a:t>SAMGAU AGRO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5940DD6-FAD5-4D63-8286-48F2536AFD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77750" y="7219950"/>
            <a:ext cx="5238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r">
              <a:defRPr sz="1350" b="1">
                <a:solidFill>
                  <a:srgbClr val="80162B"/>
                </a:solidFill>
                <a:latin typeface="Noto Sans"/>
                <a:ea typeface="Noto Sans"/>
                <a:cs typeface="Noto Sans"/>
              </a:defRPr>
            </a:defPPr>
          </a:lstStyle>
          <a:p xmlns:a="http://schemas.openxmlformats.org/drawingml/2006/main">
            <a:pPr algn="r">
              <a:defRPr sz="1350" b="1">
                <a:solidFill>
                  <a:srgbClr val="80162B"/>
                </a:solidFill>
                <a:latin typeface="Noto Sans"/>
                <a:ea typeface="Noto Sans"/>
                <a:cs typeface="Noto Sans"/>
              </a:defRPr>
            </a:pPr>
            <a:r>
              <a:rPr sz="1350" b="1">
                <a:solidFill>
                  <a:srgbClr val="80162B"/>
                </a:solidFill>
                <a:latin typeface="Noto Sans"/>
                <a:ea typeface="Noto Sans"/>
                <a:cs typeface="Noto Sans"/>
              </a:rPr>
              <a:t>09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59055FA-8340-40B6-835E-28B698A114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43125"/>
            <a:ext cx="56959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2100" b="1">
                <a:solidFill>
                  <a:srgbClr val="80162B"/>
                </a:solidFill>
                <a:latin typeface="Noto Sans"/>
                <a:ea typeface="Noto Sans"/>
                <a:cs typeface="Noto Sans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80162B"/>
                </a:solidFill>
                <a:latin typeface="Noto Sans"/>
                <a:ea typeface="Noto Sans"/>
                <a:cs typeface="Noto Sans"/>
              </a:defRPr>
            </a:pPr>
            <a:r>
              <a:rPr sz="2100" b="1">
                <a:solidFill>
                  <a:srgbClr val="80162B"/>
                </a:solidFill>
                <a:latin typeface="Noto Sans"/>
                <a:ea typeface="Noto Sans"/>
                <a:cs typeface="Noto Sans"/>
              </a:rPr>
              <a:t>Ветеринарная лечебница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D6B1A72-94E2-4B2F-B88F-71AB24CB9D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57475"/>
            <a:ext cx="56959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2025" b="0">
                <a:solidFill>
                  <a:srgbClr val="1D242A"/>
                </a:solidFill>
                <a:latin typeface="Noto Sans"/>
                <a:ea typeface="Noto Sans"/>
                <a:cs typeface="Noto Sans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1D242A"/>
                </a:solidFill>
                <a:latin typeface="Noto Sans"/>
                <a:ea typeface="Noto Sans"/>
                <a:cs typeface="Noto Sans"/>
              </a:defRPr>
            </a:pPr>
            <a:r>
              <a:rPr sz="2025" b="0">
                <a:solidFill>
                  <a:srgbClr val="1D242A"/>
                </a:solidFill>
                <a:latin typeface="Noto Sans"/>
                <a:ea typeface="Noto Sans"/>
                <a:cs typeface="Noto Sans"/>
              </a:rPr>
              <a:t>Карантинная зона для животных, поступающих на откорм. Отдельные загоны для лечения.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9F4EB0F-9E10-44A3-B282-44B3B5DE11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81875" y="2143125"/>
            <a:ext cx="5667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2100" b="1">
                <a:solidFill>
                  <a:srgbClr val="80162B"/>
                </a:solidFill>
                <a:latin typeface="Noto Sans"/>
                <a:ea typeface="Noto Sans"/>
                <a:cs typeface="Noto Sans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80162B"/>
                </a:solidFill>
                <a:latin typeface="Noto Sans"/>
                <a:ea typeface="Noto Sans"/>
                <a:cs typeface="Noto Sans"/>
              </a:defRPr>
            </a:pPr>
            <a:r>
              <a:rPr sz="2100" b="1">
                <a:solidFill>
                  <a:srgbClr val="80162B"/>
                </a:solidFill>
                <a:latin typeface="Noto Sans"/>
                <a:ea typeface="Noto Sans"/>
                <a:cs typeface="Noto Sans"/>
              </a:rPr>
              <a:t>Органические удобрения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247A0C8-A3A2-462E-BEA2-7ABEF22245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81875" y="2657475"/>
            <a:ext cx="5667375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2025" b="0">
                <a:solidFill>
                  <a:srgbClr val="1D242A"/>
                </a:solidFill>
                <a:latin typeface="Noto Sans"/>
                <a:ea typeface="Noto Sans"/>
                <a:cs typeface="Noto Sans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1D242A"/>
                </a:solidFill>
                <a:latin typeface="Noto Sans"/>
                <a:ea typeface="Noto Sans"/>
                <a:cs typeface="Noto Sans"/>
              </a:defRPr>
            </a:pPr>
            <a:r>
              <a:rPr sz="2025" b="0">
                <a:solidFill>
                  <a:srgbClr val="1D242A"/>
                </a:solidFill>
                <a:latin typeface="Noto Sans"/>
                <a:ea typeface="Noto Sans"/>
                <a:cs typeface="Noto Sans"/>
              </a:rPr>
              <a:t>Лагуны и цех переработки навоза. Переработка крови, содержимого желудка и рубцов.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193CDB9-AD32-4652-9976-68251791A9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19600"/>
            <a:ext cx="56959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2100" b="1">
                <a:solidFill>
                  <a:srgbClr val="80162B"/>
                </a:solidFill>
                <a:latin typeface="Noto Sans"/>
                <a:ea typeface="Noto Sans"/>
                <a:cs typeface="Noto Sans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80162B"/>
                </a:solidFill>
                <a:latin typeface="Noto Sans"/>
                <a:ea typeface="Noto Sans"/>
                <a:cs typeface="Noto Sans"/>
              </a:defRPr>
            </a:pPr>
            <a:r>
              <a:rPr sz="2100" b="1">
                <a:solidFill>
                  <a:srgbClr val="80162B"/>
                </a:solidFill>
                <a:latin typeface="Noto Sans"/>
                <a:ea typeface="Noto Sans"/>
                <a:cs typeface="Noto Sans"/>
              </a:rPr>
              <a:t>Контроль доступа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1A6C5D2-05E7-4B17-B1F4-F498BFAE9C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33950"/>
            <a:ext cx="56959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2025" b="0">
                <a:solidFill>
                  <a:srgbClr val="1D242A"/>
                </a:solidFill>
                <a:latin typeface="Noto Sans"/>
                <a:ea typeface="Noto Sans"/>
                <a:cs typeface="Noto Sans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1D242A"/>
                </a:solidFill>
                <a:latin typeface="Noto Sans"/>
                <a:ea typeface="Noto Sans"/>
                <a:cs typeface="Noto Sans"/>
              </a:defRPr>
            </a:pPr>
            <a:r>
              <a:rPr sz="2025" b="0">
                <a:solidFill>
                  <a:srgbClr val="1D242A"/>
                </a:solidFill>
                <a:latin typeface="Noto Sans"/>
                <a:ea typeface="Noto Sans"/>
                <a:cs typeface="Noto Sans"/>
              </a:rPr>
              <a:t>Контрольно-пропускные пункты и санитарные пропускники.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BDB1F7D-781C-401A-A083-4E7F3EB91B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81875" y="4419600"/>
            <a:ext cx="5667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2100" b="1">
                <a:solidFill>
                  <a:srgbClr val="80162B"/>
                </a:solidFill>
                <a:latin typeface="Noto Sans"/>
                <a:ea typeface="Noto Sans"/>
                <a:cs typeface="Noto Sans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80162B"/>
                </a:solidFill>
                <a:latin typeface="Noto Sans"/>
                <a:ea typeface="Noto Sans"/>
                <a:cs typeface="Noto Sans"/>
              </a:defRPr>
            </a:pPr>
            <a:r>
              <a:rPr sz="2100" b="1">
                <a:solidFill>
                  <a:srgbClr val="80162B"/>
                </a:solidFill>
                <a:latin typeface="Noto Sans"/>
                <a:ea typeface="Noto Sans"/>
                <a:cs typeface="Noto Sans"/>
              </a:rPr>
              <a:t>Побочная продукция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8EFA73D-75EB-4238-A5D4-F409D5B769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81875" y="4933950"/>
            <a:ext cx="5667375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2025" b="0">
                <a:solidFill>
                  <a:srgbClr val="1D242A"/>
                </a:solidFill>
                <a:latin typeface="Noto Sans"/>
                <a:ea typeface="Noto Sans"/>
                <a:cs typeface="Noto Sans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1D242A"/>
                </a:solidFill>
                <a:latin typeface="Noto Sans"/>
                <a:ea typeface="Noto Sans"/>
                <a:cs typeface="Noto Sans"/>
              </a:defRPr>
            </a:pPr>
            <a:r>
              <a:rPr sz="2025" b="0">
                <a:solidFill>
                  <a:srgbClr val="1D242A"/>
                </a:solidFill>
                <a:latin typeface="Noto Sans"/>
                <a:ea typeface="Noto Sans"/>
                <a:cs typeface="Noto Sans"/>
              </a:rPr>
              <a:t>Утилизация отходов с производством мясокостной муки. Первичная обработка и временное хранение шкур для реализации.</a:t>
            </a:r>
          </a:p>
        </p:txBody>
      </p:sp>
    </p:spTree>
    <p:extLst>
      <p:ext uri="{BB962C8B-B14F-4D97-AF65-F5344CB8AC3E}">
        <p14:creationId xmlns:p14="http://schemas.microsoft.com/office/powerpoint/2010/main" val="1184786444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1AAAAB9-A44D-477B-BE52-3B1745A96F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138237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3600" b="1">
                <a:solidFill>
                  <a:srgbClr val="1D242A"/>
                </a:solidFill>
                <a:latin typeface="Noto Sans"/>
                <a:ea typeface="Noto Sans"/>
                <a:cs typeface="Noto Sans"/>
              </a:defRPr>
            </a:defPPr>
          </a:lstStyle>
          <a:p xmlns:a="http://schemas.openxmlformats.org/drawingml/2006/main">
            <a:pPr algn="l">
              <a:defRPr sz="3600" b="1">
                <a:solidFill>
                  <a:srgbClr val="1D242A"/>
                </a:solidFill>
                <a:latin typeface="Noto Sans"/>
                <a:ea typeface="Noto Sans"/>
                <a:cs typeface="Noto Sans"/>
              </a:defRPr>
            </a:pPr>
            <a:r>
              <a:rPr sz="3600" b="1">
                <a:solidFill>
                  <a:srgbClr val="1D242A"/>
                </a:solidFill>
                <a:latin typeface="Noto Sans"/>
                <a:ea typeface="Noto Sans"/>
                <a:cs typeface="Noto Sans"/>
              </a:rPr>
              <a:t>Техника и инженерная инфраструктура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1B71EE9-5880-4058-882B-1795D4863F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28750"/>
            <a:ext cx="12287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1800" b="0">
                <a:solidFill>
                  <a:srgbClr val="626B75"/>
                </a:solidFill>
                <a:latin typeface="Noto Sans"/>
                <a:ea typeface="Noto Sans"/>
                <a:cs typeface="Noto Sans"/>
              </a:defRPr>
            </a:defPPr>
          </a:lstStyle>
          <a:p xmlns:a="http://schemas.openxmlformats.org/drawingml/2006/main">
            <a:pPr algn="l">
              <a:defRPr sz="1800" b="0">
                <a:solidFill>
                  <a:srgbClr val="626B75"/>
                </a:solidFill>
                <a:latin typeface="Noto Sans"/>
                <a:ea typeface="Noto Sans"/>
                <a:cs typeface="Noto Sans"/>
              </a:defRPr>
            </a:pPr>
            <a:r>
              <a:rPr sz="1800" b="0">
                <a:solidFill>
                  <a:srgbClr val="626B75"/>
                </a:solidFill>
                <a:latin typeface="Noto Sans"/>
                <a:ea typeface="Noto Sans"/>
                <a:cs typeface="Noto Sans"/>
              </a:rPr>
              <a:t>Производственная база для работы комплекса</a:t>
            </a:r>
          </a:p>
        </p:txBody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2D4C0A1-06C8-4EB6-B5F6-B5F5AFE2F98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bfb0ae67a0d4845"/>
          <a:stretch xmlns:a="http://schemas.openxmlformats.org/drawingml/2006/main"/>
        </p:blipFill>
        <p:spPr>
          <a:xfrm xmlns:a="http://schemas.openxmlformats.org/drawingml/2006/main">
            <a:off x="12287250" y="428625"/>
            <a:ext cx="704850" cy="704850"/>
          </a:xfrm>
          <a:prstGeom xmlns:a="http://schemas.openxmlformats.org/drawingml/2006/main" prst="ellipse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8A271E0-D333-4917-BE5D-56A5172A3F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86625"/>
            <a:ext cx="3333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1125" b="0">
                <a:solidFill>
                  <a:srgbClr val="626B75"/>
                </a:solidFill>
                <a:latin typeface="Noto Sans"/>
                <a:ea typeface="Noto Sans"/>
                <a:cs typeface="Noto Sans"/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626B75"/>
                </a:solidFill>
                <a:latin typeface="Noto Sans"/>
                <a:ea typeface="Noto Sans"/>
                <a:cs typeface="Noto Sans"/>
              </a:defRPr>
            </a:pPr>
            <a:r>
              <a:rPr sz="1125" b="0">
                <a:solidFill>
                  <a:srgbClr val="626B75"/>
                </a:solidFill>
                <a:latin typeface="Noto Sans"/>
                <a:ea typeface="Noto Sans"/>
                <a:cs typeface="Noto Sans"/>
              </a:rPr>
              <a:t>SAMGAU AGRO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C0F60FB-AF2F-440A-953A-1CBF085ACB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77750" y="7219950"/>
            <a:ext cx="5238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r">
              <a:defRPr sz="1350" b="1">
                <a:solidFill>
                  <a:srgbClr val="80162B"/>
                </a:solidFill>
                <a:latin typeface="Noto Sans"/>
                <a:ea typeface="Noto Sans"/>
                <a:cs typeface="Noto Sans"/>
              </a:defRPr>
            </a:defPPr>
          </a:lstStyle>
          <a:p xmlns:a="http://schemas.openxmlformats.org/drawingml/2006/main">
            <a:pPr algn="r">
              <a:defRPr sz="1350" b="1">
                <a:solidFill>
                  <a:srgbClr val="80162B"/>
                </a:solidFill>
                <a:latin typeface="Noto Sans"/>
                <a:ea typeface="Noto Sans"/>
                <a:cs typeface="Noto Sans"/>
              </a:defRPr>
            </a:pPr>
            <a:r>
              <a:rPr sz="1350" b="1">
                <a:solidFill>
                  <a:srgbClr val="80162B"/>
                </a:solidFill>
                <a:latin typeface="Noto Sans"/>
                <a:ea typeface="Noto Sans"/>
                <a:cs typeface="Noto Sans"/>
              </a:rPr>
              <a:t>10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5834045-4223-4198-A672-332D352A91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19325"/>
            <a:ext cx="7239000" cy="485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2475" b="1">
                <a:solidFill>
                  <a:srgbClr val="80162B"/>
                </a:solidFill>
                <a:latin typeface="Noto Sans"/>
                <a:ea typeface="Noto Sans"/>
                <a:cs typeface="Noto Sans"/>
              </a:defRPr>
            </a:defPPr>
          </a:lstStyle>
          <a:p xmlns:a="http://schemas.openxmlformats.org/drawingml/2006/main">
            <a:pPr algn="l">
              <a:defRPr sz="2475" b="1">
                <a:solidFill>
                  <a:srgbClr val="80162B"/>
                </a:solidFill>
                <a:latin typeface="Noto Sans"/>
                <a:ea typeface="Noto Sans"/>
                <a:cs typeface="Noto Sans"/>
              </a:defRPr>
            </a:pPr>
            <a:r>
              <a:rPr sz="2475" b="1">
                <a:solidFill>
                  <a:srgbClr val="80162B"/>
                </a:solidFill>
                <a:latin typeface="Noto Sans"/>
                <a:ea typeface="Noto Sans"/>
                <a:cs typeface="Noto Sans"/>
              </a:rPr>
              <a:t>Машино-тракторный парк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8590013-C34D-4AAA-86C8-2C50C8A8BC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86075"/>
            <a:ext cx="6619875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2175" b="0">
                <a:solidFill>
                  <a:srgbClr val="1D242A"/>
                </a:solidFill>
                <a:latin typeface="Noto Sans"/>
                <a:ea typeface="Noto Sans"/>
                <a:cs typeface="Noto Sans"/>
              </a:defRPr>
            </a:defPPr>
          </a:lstStyle>
          <a:p xmlns:a="http://schemas.openxmlformats.org/drawingml/2006/main">
            <a:pPr algn="l">
              <a:defRPr sz="2175" b="0">
                <a:solidFill>
                  <a:srgbClr val="1D242A"/>
                </a:solidFill>
                <a:latin typeface="Noto Sans"/>
                <a:ea typeface="Noto Sans"/>
                <a:cs typeface="Noto Sans"/>
              </a:defRPr>
            </a:pPr>
            <a:r>
              <a:rPr sz="2175" b="0">
                <a:solidFill>
                  <a:srgbClr val="1D242A"/>
                </a:solidFill>
                <a:latin typeface="Noto Sans"/>
                <a:ea typeface="Noto Sans"/>
                <a:cs typeface="Noto Sans"/>
              </a:rPr>
              <a:t>Специальная, сельскохозяйственная и автомобильная техника. Скотовозы, навесное и прицепное оборудование.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4D9CB6E-4B08-47E9-9FAD-0F8B1CAECE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772025"/>
            <a:ext cx="68580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2400" b="1">
                <a:solidFill>
                  <a:srgbClr val="1D242A"/>
                </a:solidFill>
                <a:latin typeface="Noto Sans"/>
                <a:ea typeface="Noto Sans"/>
                <a:cs typeface="Noto Sans"/>
              </a:defRPr>
            </a:defPPr>
          </a:lstStyle>
          <a:p xmlns:a="http://schemas.openxmlformats.org/drawingml/2006/main">
            <a:pPr algn="l">
              <a:defRPr sz="2400" b="1">
                <a:solidFill>
                  <a:srgbClr val="1D242A"/>
                </a:solidFill>
                <a:latin typeface="Noto Sans"/>
                <a:ea typeface="Noto Sans"/>
                <a:cs typeface="Noto Sans"/>
              </a:defRPr>
            </a:pPr>
            <a:r>
              <a:rPr sz="2400" b="1">
                <a:solidFill>
                  <a:srgbClr val="1D242A"/>
                </a:solidFill>
                <a:latin typeface="Noto Sans"/>
                <a:ea typeface="Noto Sans"/>
                <a:cs typeface="Noto Sans"/>
              </a:rPr>
              <a:t>Боксы, гаражи и участок ремонта техники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2A80498-3B66-44C2-970F-F40CD62A62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2219325"/>
            <a:ext cx="4953000" cy="485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2475" b="1">
                <a:solidFill>
                  <a:srgbClr val="80162B"/>
                </a:solidFill>
                <a:latin typeface="Noto Sans"/>
                <a:ea typeface="Noto Sans"/>
                <a:cs typeface="Noto Sans"/>
              </a:defRPr>
            </a:defPPr>
          </a:lstStyle>
          <a:p xmlns:a="http://schemas.openxmlformats.org/drawingml/2006/main">
            <a:pPr algn="l">
              <a:defRPr sz="2475" b="1">
                <a:solidFill>
                  <a:srgbClr val="80162B"/>
                </a:solidFill>
                <a:latin typeface="Noto Sans"/>
                <a:ea typeface="Noto Sans"/>
                <a:cs typeface="Noto Sans"/>
              </a:defRPr>
            </a:pPr>
            <a:r>
              <a:rPr sz="2475" b="1">
                <a:solidFill>
                  <a:srgbClr val="80162B"/>
                </a:solidFill>
                <a:latin typeface="Noto Sans"/>
                <a:ea typeface="Noto Sans"/>
                <a:cs typeface="Noto Sans"/>
              </a:rPr>
              <a:t>Инженерные объекты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4E4A8E7-85D4-4B31-B00D-ACB5F368EA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2886075"/>
            <a:ext cx="4686300" cy="3267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2025" b="0">
                <a:solidFill>
                  <a:srgbClr val="1D242A"/>
                </a:solidFill>
                <a:latin typeface="Noto Sans"/>
                <a:ea typeface="Noto Sans"/>
                <a:cs typeface="Noto Sans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1D242A"/>
                </a:solidFill>
                <a:latin typeface="Noto Sans"/>
                <a:ea typeface="Noto Sans"/>
                <a:cs typeface="Noto Sans"/>
              </a:defRPr>
            </a:pPr>
            <a:r>
              <a:rPr sz="2025" b="0">
                <a:solidFill>
                  <a:srgbClr val="1D242A"/>
                </a:solidFill>
                <a:latin typeface="Noto Sans"/>
                <a:ea typeface="Noto Sans"/>
                <a:cs typeface="Noto Sans"/>
              </a:rPr>
              <a:t>Водозаборный узел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2025" b="0">
                <a:solidFill>
                  <a:srgbClr val="1D242A"/>
                </a:solidFill>
                <a:latin typeface="Noto Sans"/>
                <a:ea typeface="Noto Sans"/>
                <a:cs typeface="Noto Sans"/>
              </a:defRPr>
            </a:pPr>
            <a:r>
              <a:rPr sz="2025" b="0">
                <a:solidFill>
                  <a:srgbClr val="1D242A"/>
                </a:solidFill>
                <a:latin typeface="Noto Sans"/>
                <a:ea typeface="Noto Sans"/>
                <a:cs typeface="Noto Sans"/>
              </a:rPr>
              <a:t>Котельная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2025" b="0">
                <a:solidFill>
                  <a:srgbClr val="1D242A"/>
                </a:solidFill>
                <a:latin typeface="Noto Sans"/>
                <a:ea typeface="Noto Sans"/>
                <a:cs typeface="Noto Sans"/>
              </a:defRPr>
            </a:pPr>
            <a:r>
              <a:rPr sz="2025" b="0">
                <a:solidFill>
                  <a:srgbClr val="1D242A"/>
                </a:solidFill>
                <a:latin typeface="Noto Sans"/>
                <a:ea typeface="Noto Sans"/>
                <a:cs typeface="Noto Sans"/>
              </a:rPr>
              <a:t>Трансформаторная подстанция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2025" b="0">
                <a:solidFill>
                  <a:srgbClr val="1D242A"/>
                </a:solidFill>
                <a:latin typeface="Noto Sans"/>
                <a:ea typeface="Noto Sans"/>
                <a:cs typeface="Noto Sans"/>
              </a:defRPr>
            </a:pPr>
            <a:r>
              <a:rPr sz="2025" b="0">
                <a:solidFill>
                  <a:srgbClr val="1D242A"/>
                </a:solidFill>
                <a:latin typeface="Noto Sans"/>
                <a:ea typeface="Noto Sans"/>
                <a:cs typeface="Noto Sans"/>
              </a:rPr>
              <a:t>Собственная АЗС и склады ГСМ</a:t>
            </a:r>
          </a:p>
        </p:txBody>
      </p:sp>
    </p:spTree>
    <p:extLst>
      <p:ext uri="{BB962C8B-B14F-4D97-AF65-F5344CB8AC3E}">
        <p14:creationId xmlns:p14="http://schemas.microsoft.com/office/powerpoint/2010/main" val="379904590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379E599-4301-4EFE-A3BA-8F25CB0F17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138237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3600" b="1">
                <a:solidFill>
                  <a:srgbClr val="1D242A"/>
                </a:solidFill>
                <a:latin typeface="Noto Sans"/>
                <a:ea typeface="Noto Sans"/>
                <a:cs typeface="Noto Sans"/>
              </a:defRPr>
            </a:defPPr>
          </a:lstStyle>
          <a:p xmlns:a="http://schemas.openxmlformats.org/drawingml/2006/main">
            <a:pPr algn="l">
              <a:defRPr sz="3600" b="1">
                <a:solidFill>
                  <a:srgbClr val="1D242A"/>
                </a:solidFill>
                <a:latin typeface="Noto Sans"/>
                <a:ea typeface="Noto Sans"/>
                <a:cs typeface="Noto Sans"/>
              </a:defRPr>
            </a:pPr>
            <a:r>
              <a:rPr sz="3600" b="1">
                <a:solidFill>
                  <a:srgbClr val="1D242A"/>
                </a:solidFill>
                <a:latin typeface="Noto Sans"/>
                <a:ea typeface="Noto Sans"/>
                <a:cs typeface="Noto Sans"/>
              </a:rPr>
              <a:t>Административная и бытовая инфраструктура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7E1A81C-FCAE-481C-AC52-6F9FFB5AE6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28750"/>
            <a:ext cx="12287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1800" b="0">
                <a:solidFill>
                  <a:srgbClr val="626B75"/>
                </a:solidFill>
                <a:latin typeface="Noto Sans"/>
                <a:ea typeface="Noto Sans"/>
                <a:cs typeface="Noto Sans"/>
              </a:defRPr>
            </a:defPPr>
          </a:lstStyle>
          <a:p xmlns:a="http://schemas.openxmlformats.org/drawingml/2006/main">
            <a:pPr algn="l">
              <a:defRPr sz="1800" b="0">
                <a:solidFill>
                  <a:srgbClr val="626B75"/>
                </a:solidFill>
                <a:latin typeface="Noto Sans"/>
                <a:ea typeface="Noto Sans"/>
                <a:cs typeface="Noto Sans"/>
              </a:defRPr>
            </a:pPr>
            <a:r>
              <a:rPr sz="1800" b="0">
                <a:solidFill>
                  <a:srgbClr val="626B75"/>
                </a:solidFill>
                <a:latin typeface="Noto Sans"/>
                <a:ea typeface="Noto Sans"/>
                <a:cs typeface="Noto Sans"/>
              </a:rPr>
              <a:t>Объекты для персонала и деловых встреч</a:t>
            </a:r>
          </a:p>
        </p:txBody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C791CD1-19A0-4606-964E-5C7C352CF45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771017552af4e19"/>
          <a:stretch xmlns:a="http://schemas.openxmlformats.org/drawingml/2006/main"/>
        </p:blipFill>
        <p:spPr>
          <a:xfrm xmlns:a="http://schemas.openxmlformats.org/drawingml/2006/main">
            <a:off x="12287250" y="428625"/>
            <a:ext cx="704850" cy="704850"/>
          </a:xfrm>
          <a:prstGeom xmlns:a="http://schemas.openxmlformats.org/drawingml/2006/main" prst="ellipse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64D31A4-B0FC-4AC7-9E39-0C69A0D8BB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86625"/>
            <a:ext cx="3333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1125" b="0">
                <a:solidFill>
                  <a:srgbClr val="626B75"/>
                </a:solidFill>
                <a:latin typeface="Noto Sans"/>
                <a:ea typeface="Noto Sans"/>
                <a:cs typeface="Noto Sans"/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626B75"/>
                </a:solidFill>
                <a:latin typeface="Noto Sans"/>
                <a:ea typeface="Noto Sans"/>
                <a:cs typeface="Noto Sans"/>
              </a:defRPr>
            </a:pPr>
            <a:r>
              <a:rPr sz="1125" b="0">
                <a:solidFill>
                  <a:srgbClr val="626B75"/>
                </a:solidFill>
                <a:latin typeface="Noto Sans"/>
                <a:ea typeface="Noto Sans"/>
                <a:cs typeface="Noto Sans"/>
              </a:rPr>
              <a:t>SAMGAU AGRO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0852CAF-0C98-448F-B9EF-E4F9A98635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77750" y="7219950"/>
            <a:ext cx="5238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r">
              <a:defRPr sz="1350" b="1">
                <a:solidFill>
                  <a:srgbClr val="80162B"/>
                </a:solidFill>
                <a:latin typeface="Noto Sans"/>
                <a:ea typeface="Noto Sans"/>
                <a:cs typeface="Noto Sans"/>
              </a:defRPr>
            </a:defPPr>
          </a:lstStyle>
          <a:p xmlns:a="http://schemas.openxmlformats.org/drawingml/2006/main">
            <a:pPr algn="r">
              <a:defRPr sz="1350" b="1">
                <a:solidFill>
                  <a:srgbClr val="80162B"/>
                </a:solidFill>
                <a:latin typeface="Noto Sans"/>
                <a:ea typeface="Noto Sans"/>
                <a:cs typeface="Noto Sans"/>
              </a:defRPr>
            </a:pPr>
            <a:r>
              <a:rPr sz="1350" b="1">
                <a:solidFill>
                  <a:srgbClr val="80162B"/>
                </a:solidFill>
                <a:latin typeface="Noto Sans"/>
                <a:ea typeface="Noto Sans"/>
                <a:cs typeface="Noto Sans"/>
              </a:rPr>
              <a:t>11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B751F90-78CC-4D56-AC71-129DC2FC55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54292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5025" b="1">
                <a:solidFill>
                  <a:srgbClr val="80162B"/>
                </a:solidFill>
                <a:latin typeface="Noto Sans"/>
                <a:ea typeface="Noto Sans"/>
                <a:cs typeface="Noto Sans"/>
              </a:defRPr>
            </a:defPPr>
          </a:lstStyle>
          <a:p xmlns:a="http://schemas.openxmlformats.org/drawingml/2006/main">
            <a:pPr algn="l">
              <a:defRPr sz="5025" b="1">
                <a:solidFill>
                  <a:srgbClr val="80162B"/>
                </a:solidFill>
                <a:latin typeface="Noto Sans"/>
                <a:ea typeface="Noto Sans"/>
                <a:cs typeface="Noto Sans"/>
              </a:defRPr>
            </a:pPr>
            <a:r>
              <a:rPr sz="5025" b="1">
                <a:solidFill>
                  <a:srgbClr val="80162B"/>
                </a:solidFill>
                <a:latin typeface="Noto Sans"/>
                <a:ea typeface="Noto Sans"/>
                <a:cs typeface="Noto Sans"/>
              </a:rPr>
              <a:t>12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590AAA0-4A1C-4454-9BAE-FABD8D8F3B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62300"/>
            <a:ext cx="54292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1800" b="0">
                <a:solidFill>
                  <a:srgbClr val="626B75"/>
                </a:solidFill>
                <a:latin typeface="Noto Sans"/>
                <a:ea typeface="Noto Sans"/>
                <a:cs typeface="Noto Sans"/>
              </a:defRPr>
            </a:defPPr>
          </a:lstStyle>
          <a:p xmlns:a="http://schemas.openxmlformats.org/drawingml/2006/main">
            <a:pPr algn="l">
              <a:defRPr sz="1800" b="0">
                <a:solidFill>
                  <a:srgbClr val="626B75"/>
                </a:solidFill>
                <a:latin typeface="Noto Sans"/>
                <a:ea typeface="Noto Sans"/>
                <a:cs typeface="Noto Sans"/>
              </a:defRPr>
            </a:pPr>
            <a:r>
              <a:rPr sz="1800" b="0">
                <a:solidFill>
                  <a:srgbClr val="626B75"/>
                </a:solidFill>
                <a:latin typeface="Noto Sans"/>
                <a:ea typeface="Noto Sans"/>
                <a:cs typeface="Noto Sans"/>
              </a:rPr>
              <a:t>люкс-номеров</a:t>
            </a:r>
          </a:p>
          <a:p xmlns:a="http://schemas.openxmlformats.org/drawingml/2006/main">
            <a:pPr algn="l">
              <a:defRPr sz="1800" b="0">
                <a:solidFill>
                  <a:srgbClr val="626B75"/>
                </a:solidFill>
                <a:latin typeface="Noto Sans"/>
                <a:ea typeface="Noto Sans"/>
                <a:cs typeface="Noto Sans"/>
              </a:defRPr>
            </a:pPr>
            <a:r>
              <a:rPr sz="1800" b="0">
                <a:solidFill>
                  <a:srgbClr val="626B75"/>
                </a:solidFill>
                <a:latin typeface="Noto Sans"/>
                <a:ea typeface="Noto Sans"/>
                <a:cs typeface="Noto Sans"/>
              </a:rPr>
              <a:t>в гостинице комплекса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894FE02-1E26-4FFB-A4C1-FEACEBF83E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43800" y="2286000"/>
            <a:ext cx="5334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5025" b="1">
                <a:solidFill>
                  <a:srgbClr val="80162B"/>
                </a:solidFill>
                <a:latin typeface="Noto Sans"/>
                <a:ea typeface="Noto Sans"/>
                <a:cs typeface="Noto Sans"/>
              </a:defRPr>
            </a:defPPr>
          </a:lstStyle>
          <a:p xmlns:a="http://schemas.openxmlformats.org/drawingml/2006/main">
            <a:pPr algn="l">
              <a:defRPr sz="5025" b="1">
                <a:solidFill>
                  <a:srgbClr val="80162B"/>
                </a:solidFill>
                <a:latin typeface="Noto Sans"/>
                <a:ea typeface="Noto Sans"/>
                <a:cs typeface="Noto Sans"/>
              </a:defRPr>
            </a:pPr>
            <a:r>
              <a:rPr sz="5025" b="1">
                <a:solidFill>
                  <a:srgbClr val="80162B"/>
                </a:solidFill>
                <a:latin typeface="Noto Sans"/>
                <a:ea typeface="Noto Sans"/>
                <a:cs typeface="Noto Sans"/>
              </a:rPr>
              <a:t>400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211DB0C-447A-49AA-B485-09A17A676F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43800" y="3162300"/>
            <a:ext cx="5334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1800" b="0">
                <a:solidFill>
                  <a:srgbClr val="626B75"/>
                </a:solidFill>
                <a:latin typeface="Noto Sans"/>
                <a:ea typeface="Noto Sans"/>
                <a:cs typeface="Noto Sans"/>
              </a:defRPr>
            </a:defPPr>
          </a:lstStyle>
          <a:p xmlns:a="http://schemas.openxmlformats.org/drawingml/2006/main">
            <a:pPr algn="l">
              <a:defRPr sz="1800" b="0">
                <a:solidFill>
                  <a:srgbClr val="626B75"/>
                </a:solidFill>
                <a:latin typeface="Noto Sans"/>
                <a:ea typeface="Noto Sans"/>
                <a:cs typeface="Noto Sans"/>
              </a:defRPr>
            </a:pPr>
            <a:r>
              <a:rPr sz="1800" b="0">
                <a:solidFill>
                  <a:srgbClr val="626B75"/>
                </a:solidFill>
                <a:latin typeface="Noto Sans"/>
                <a:ea typeface="Noto Sans"/>
                <a:cs typeface="Noto Sans"/>
              </a:rPr>
              <a:t>посадочных мест</a:t>
            </a:r>
          </a:p>
          <a:p xmlns:a="http://schemas.openxmlformats.org/drawingml/2006/main">
            <a:pPr algn="l">
              <a:defRPr sz="1800" b="0">
                <a:solidFill>
                  <a:srgbClr val="626B75"/>
                </a:solidFill>
                <a:latin typeface="Noto Sans"/>
                <a:ea typeface="Noto Sans"/>
                <a:cs typeface="Noto Sans"/>
              </a:defRPr>
            </a:pPr>
            <a:r>
              <a:rPr sz="1800" b="0">
                <a:solidFill>
                  <a:srgbClr val="626B75"/>
                </a:solidFill>
                <a:latin typeface="Noto Sans"/>
                <a:ea typeface="Noto Sans"/>
                <a:cs typeface="Noto Sans"/>
              </a:rPr>
              <a:t>в столовой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66772B6-5DDA-4B14-B06B-DACE6C619F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33950"/>
            <a:ext cx="6096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2100" b="1">
                <a:solidFill>
                  <a:srgbClr val="80162B"/>
                </a:solidFill>
                <a:latin typeface="Noto Sans"/>
                <a:ea typeface="Noto Sans"/>
                <a:cs typeface="Noto Sans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80162B"/>
                </a:solidFill>
                <a:latin typeface="Noto Sans"/>
                <a:ea typeface="Noto Sans"/>
                <a:cs typeface="Noto Sans"/>
              </a:defRPr>
            </a:pPr>
            <a:r>
              <a:rPr sz="2100" b="1">
                <a:solidFill>
                  <a:srgbClr val="80162B"/>
                </a:solidFill>
                <a:latin typeface="Noto Sans"/>
                <a:ea typeface="Noto Sans"/>
                <a:cs typeface="Noto Sans"/>
              </a:rPr>
              <a:t>Административное здание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270D8A4-6CF4-40A8-BD55-A52F94A564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448300"/>
            <a:ext cx="609600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2100" b="0">
                <a:solidFill>
                  <a:srgbClr val="1D242A"/>
                </a:solidFill>
                <a:latin typeface="Noto Sans"/>
                <a:ea typeface="Noto Sans"/>
                <a:cs typeface="Noto Sans"/>
              </a:defRPr>
            </a:defPPr>
          </a:lstStyle>
          <a:p xmlns:a="http://schemas.openxmlformats.org/drawingml/2006/main">
            <a:pPr algn="l">
              <a:defRPr sz="2100" b="0">
                <a:solidFill>
                  <a:srgbClr val="1D242A"/>
                </a:solidFill>
                <a:latin typeface="Noto Sans"/>
                <a:ea typeface="Noto Sans"/>
                <a:cs typeface="Noto Sans"/>
              </a:defRPr>
            </a:pPr>
            <a:r>
              <a:rPr sz="2100" b="0">
                <a:solidFill>
                  <a:srgbClr val="1D242A"/>
                </a:solidFill>
                <a:latin typeface="Noto Sans"/>
                <a:ea typeface="Noto Sans"/>
                <a:cs typeface="Noto Sans"/>
              </a:rPr>
              <a:t>Офисы, конференц-зал и паркинг.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8B9A8C9-02E1-43E5-9CDB-62F614FC42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43800" y="4933950"/>
            <a:ext cx="5334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2100" b="1">
                <a:solidFill>
                  <a:srgbClr val="80162B"/>
                </a:solidFill>
                <a:latin typeface="Noto Sans"/>
                <a:ea typeface="Noto Sans"/>
                <a:cs typeface="Noto Sans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80162B"/>
                </a:solidFill>
                <a:latin typeface="Noto Sans"/>
                <a:ea typeface="Noto Sans"/>
                <a:cs typeface="Noto Sans"/>
              </a:defRPr>
            </a:pPr>
            <a:r>
              <a:rPr sz="2100" b="1">
                <a:solidFill>
                  <a:srgbClr val="80162B"/>
                </a:solidFill>
                <a:latin typeface="Noto Sans"/>
                <a:ea typeface="Noto Sans"/>
                <a:cs typeface="Noto Sans"/>
              </a:rPr>
              <a:t>Медицинский пункт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4CC732A-72C7-4BD6-88C8-EBD9F2AA3C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43800" y="5448300"/>
            <a:ext cx="533400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2100" b="0">
                <a:solidFill>
                  <a:srgbClr val="1D242A"/>
                </a:solidFill>
                <a:latin typeface="Noto Sans"/>
                <a:ea typeface="Noto Sans"/>
                <a:cs typeface="Noto Sans"/>
              </a:defRPr>
            </a:defPPr>
          </a:lstStyle>
          <a:p xmlns:a="http://schemas.openxmlformats.org/drawingml/2006/main">
            <a:pPr algn="l">
              <a:defRPr sz="2100" b="0">
                <a:solidFill>
                  <a:srgbClr val="1D242A"/>
                </a:solidFill>
                <a:latin typeface="Noto Sans"/>
                <a:ea typeface="Noto Sans"/>
                <a:cs typeface="Noto Sans"/>
              </a:defRPr>
            </a:pPr>
            <a:r>
              <a:rPr sz="2100" b="0">
                <a:solidFill>
                  <a:srgbClr val="1D242A"/>
                </a:solidFill>
                <a:latin typeface="Noto Sans"/>
                <a:ea typeface="Noto Sans"/>
                <a:cs typeface="Noto Sans"/>
              </a:rPr>
              <a:t>Медпункт в составе комплекса.</a:t>
            </a:r>
          </a:p>
        </p:txBody>
      </p:sp>
    </p:spTree>
    <p:extLst>
      <p:ext uri="{BB962C8B-B14F-4D97-AF65-F5344CB8AC3E}">
        <p14:creationId xmlns:p14="http://schemas.microsoft.com/office/powerpoint/2010/main" val="137856102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466E907-86F1-444A-B923-E5C8A26021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138237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3600" b="1">
                <a:solidFill>
                  <a:srgbClr val="1D242A"/>
                </a:solidFill>
                <a:latin typeface="Noto Sans"/>
                <a:ea typeface="Noto Sans"/>
                <a:cs typeface="Noto Sans"/>
              </a:defRPr>
            </a:defPPr>
          </a:lstStyle>
          <a:p xmlns:a="http://schemas.openxmlformats.org/drawingml/2006/main">
            <a:pPr algn="l">
              <a:defRPr sz="3600" b="1">
                <a:solidFill>
                  <a:srgbClr val="1D242A"/>
                </a:solidFill>
                <a:latin typeface="Noto Sans"/>
                <a:ea typeface="Noto Sans"/>
                <a:cs typeface="Noto Sans"/>
              </a:defRPr>
            </a:pPr>
            <a:r>
              <a:rPr sz="3600" b="1">
                <a:solidFill>
                  <a:srgbClr val="1D242A"/>
                </a:solidFill>
                <a:latin typeface="Noto Sans"/>
                <a:ea typeface="Noto Sans"/>
                <a:cs typeface="Noto Sans"/>
              </a:rPr>
              <a:t>Финансовые параметры проекта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2B56C7E-19DE-4A33-82C2-CE88E2786F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28750"/>
            <a:ext cx="12287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1800" b="0">
                <a:solidFill>
                  <a:srgbClr val="626B75"/>
                </a:solidFill>
                <a:latin typeface="Noto Sans"/>
                <a:ea typeface="Noto Sans"/>
                <a:cs typeface="Noto Sans"/>
              </a:defRPr>
            </a:defPPr>
          </a:lstStyle>
          <a:p xmlns:a="http://schemas.openxmlformats.org/drawingml/2006/main">
            <a:pPr algn="l">
              <a:defRPr sz="1800" b="0">
                <a:solidFill>
                  <a:srgbClr val="626B75"/>
                </a:solidFill>
                <a:latin typeface="Noto Sans"/>
                <a:ea typeface="Noto Sans"/>
                <a:cs typeface="Noto Sans"/>
              </a:defRPr>
            </a:pPr>
            <a:r>
              <a:rPr sz="1800" b="0">
                <a:solidFill>
                  <a:srgbClr val="626B75"/>
                </a:solidFill>
                <a:latin typeface="Noto Sans"/>
                <a:ea typeface="Noto Sans"/>
                <a:cs typeface="Noto Sans"/>
              </a:rPr>
              <a:t>Предварительная финансовая модель</a:t>
            </a:r>
          </a:p>
        </p:txBody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3C5A5F0-5581-416A-B1AB-3E9DC319088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6655bc372154854"/>
          <a:stretch xmlns:a="http://schemas.openxmlformats.org/drawingml/2006/main"/>
        </p:blipFill>
        <p:spPr>
          <a:xfrm xmlns:a="http://schemas.openxmlformats.org/drawingml/2006/main">
            <a:off x="12287250" y="428625"/>
            <a:ext cx="704850" cy="704850"/>
          </a:xfrm>
          <a:prstGeom xmlns:a="http://schemas.openxmlformats.org/drawingml/2006/main" prst="ellipse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BC6ABC3-0A7E-41E5-B4C0-71ABE73F3F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86625"/>
            <a:ext cx="3333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1125" b="0">
                <a:solidFill>
                  <a:srgbClr val="626B75"/>
                </a:solidFill>
                <a:latin typeface="Noto Sans"/>
                <a:ea typeface="Noto Sans"/>
                <a:cs typeface="Noto Sans"/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626B75"/>
                </a:solidFill>
                <a:latin typeface="Noto Sans"/>
                <a:ea typeface="Noto Sans"/>
                <a:cs typeface="Noto Sans"/>
              </a:defRPr>
            </a:pPr>
            <a:r>
              <a:rPr sz="1125" b="0">
                <a:solidFill>
                  <a:srgbClr val="626B75"/>
                </a:solidFill>
                <a:latin typeface="Noto Sans"/>
                <a:ea typeface="Noto Sans"/>
                <a:cs typeface="Noto Sans"/>
              </a:rPr>
              <a:t>SAMGAU AGRO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B3DD392-4513-4A41-8289-4A5E80118F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77750" y="7219950"/>
            <a:ext cx="5238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r">
              <a:defRPr sz="1350" b="1">
                <a:solidFill>
                  <a:srgbClr val="80162B"/>
                </a:solidFill>
                <a:latin typeface="Noto Sans"/>
                <a:ea typeface="Noto Sans"/>
                <a:cs typeface="Noto Sans"/>
              </a:defRPr>
            </a:defPPr>
          </a:lstStyle>
          <a:p xmlns:a="http://schemas.openxmlformats.org/drawingml/2006/main">
            <a:pPr algn="r">
              <a:defRPr sz="1350" b="1">
                <a:solidFill>
                  <a:srgbClr val="80162B"/>
                </a:solidFill>
                <a:latin typeface="Noto Sans"/>
                <a:ea typeface="Noto Sans"/>
                <a:cs typeface="Noto Sans"/>
              </a:defRPr>
            </a:pPr>
            <a:r>
              <a:rPr sz="1350" b="1">
                <a:solidFill>
                  <a:srgbClr val="80162B"/>
                </a:solidFill>
                <a:latin typeface="Noto Sans"/>
                <a:ea typeface="Noto Sans"/>
                <a:cs typeface="Noto Sans"/>
              </a:rPr>
              <a:t>12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2020AE4-E484-4971-A1A7-AE2EF12930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38375"/>
            <a:ext cx="61912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5025" b="1">
                <a:solidFill>
                  <a:srgbClr val="80162B"/>
                </a:solidFill>
                <a:latin typeface="Noto Sans"/>
                <a:ea typeface="Noto Sans"/>
                <a:cs typeface="Noto Sans"/>
              </a:defRPr>
            </a:defPPr>
          </a:lstStyle>
          <a:p xmlns:a="http://schemas.openxmlformats.org/drawingml/2006/main">
            <a:pPr algn="l">
              <a:defRPr sz="5025" b="1">
                <a:solidFill>
                  <a:srgbClr val="80162B"/>
                </a:solidFill>
                <a:latin typeface="Noto Sans"/>
                <a:ea typeface="Noto Sans"/>
                <a:cs typeface="Noto Sans"/>
              </a:defRPr>
            </a:pPr>
            <a:r>
              <a:rPr sz="5025" b="1">
                <a:solidFill>
                  <a:srgbClr val="80162B"/>
                </a:solidFill>
                <a:latin typeface="Noto Sans"/>
                <a:ea typeface="Noto Sans"/>
                <a:cs typeface="Noto Sans"/>
              </a:rPr>
              <a:t>20,7 млрд ₸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4939BD8-3C81-4E23-8CA6-806D54D1E6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14675"/>
            <a:ext cx="61912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1800" b="0">
                <a:solidFill>
                  <a:srgbClr val="626B75"/>
                </a:solidFill>
                <a:latin typeface="Noto Sans"/>
                <a:ea typeface="Noto Sans"/>
                <a:cs typeface="Noto Sans"/>
              </a:defRPr>
            </a:defPPr>
          </a:lstStyle>
          <a:p xmlns:a="http://schemas.openxmlformats.org/drawingml/2006/main">
            <a:pPr algn="l">
              <a:defRPr sz="1800" b="0">
                <a:solidFill>
                  <a:srgbClr val="626B75"/>
                </a:solidFill>
                <a:latin typeface="Noto Sans"/>
                <a:ea typeface="Noto Sans"/>
                <a:cs typeface="Noto Sans"/>
              </a:defRPr>
            </a:pPr>
            <a:r>
              <a:rPr sz="1800" b="0">
                <a:solidFill>
                  <a:srgbClr val="626B75"/>
                </a:solidFill>
                <a:latin typeface="Noto Sans"/>
                <a:ea typeface="Noto Sans"/>
                <a:cs typeface="Noto Sans"/>
              </a:rPr>
              <a:t>заявленный объём инвестиций</a:t>
            </a:r>
          </a:p>
          <a:p xmlns:a="http://schemas.openxmlformats.org/drawingml/2006/main">
            <a:pPr algn="l">
              <a:defRPr sz="1800" b="0">
                <a:solidFill>
                  <a:srgbClr val="626B75"/>
                </a:solidFill>
                <a:latin typeface="Noto Sans"/>
                <a:ea typeface="Noto Sans"/>
                <a:cs typeface="Noto Sans"/>
              </a:defRPr>
            </a:pPr>
            <a:r>
              <a:rPr sz="1800" b="0">
                <a:solidFill>
                  <a:srgbClr val="626B75"/>
                </a:solidFill>
                <a:latin typeface="Noto Sans"/>
                <a:ea typeface="Noto Sans"/>
                <a:cs typeface="Noto Sans"/>
              </a:rPr>
              <a:t>≈45 млн USD по исходной оценке</a:t>
            </a:r>
          </a:p>
        </p:txBody>
      </p:sp>
      <p:graphicFrame>
        <p:nvGraphicFrame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FB9F316-AB1D-4558-8972-D11431BF4C76}"/>
              </a:ext>
            </a:extLst>
          </p:cNvPr>
          <p:cNvGraphicFramePr/>
          <p:nvPr/>
        </p:nvGraphicFramePr>
        <p:xfrm>
          <a:off xmlns:a="http://schemas.openxmlformats.org/drawingml/2006/main" x="7334250" y="2209800"/>
          <a:ext xmlns:a="http://schemas.openxmlformats.org/drawingml/2006/main" cx="5715000" cy="42100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810000"/>
                <a:gridCol w="1905000"/>
              </a:tblGrid>
              <a:tr h="601436"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Noto Sans"/>
                          <a:ea typeface="Noto Sans"/>
                          <a:cs typeface="Noto Sans"/>
                        </a:rPr>
                        <a:t>Показатель</a:t>
                      </a:r>
                    </a:p>
                  </a:txBody>
                  <a:tcPr marL="142875" marR="142875" marT="95250" marB="95250" anchor="ctr">
                    <a:solidFill>
                      <a:srgbClr val="80162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Noto Sans"/>
                          <a:ea typeface="Noto Sans"/>
                          <a:cs typeface="Noto Sans"/>
                        </a:rPr>
                        <a:t>Значение</a:t>
                      </a:r>
                    </a:p>
                  </a:txBody>
                  <a:tcPr marL="142875" marR="142875" marT="95250" marB="95250" anchor="ctr">
                    <a:solidFill>
                      <a:srgbClr val="80162B"/>
                    </a:solidFill>
                  </a:tcPr>
                </a:tc>
              </a:tr>
              <a:tr h="601436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D242A"/>
                          </a:solidFill>
                          <a:latin typeface="Noto Sans"/>
                          <a:ea typeface="Noto Sans"/>
                          <a:cs typeface="Noto Sans"/>
                        </a:rPr>
                        <a:t>Чистая прибыль первого года</a:t>
                      </a:r>
                    </a:p>
                  </a:txBody>
                  <a:tcPr marL="142875" marR="142875" marT="9525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D242A"/>
                          </a:solidFill>
                          <a:latin typeface="Noto Sans"/>
                          <a:ea typeface="Noto Sans"/>
                          <a:cs typeface="Noto Sans"/>
                        </a:rPr>
                        <a:t>8 020 млн ₸</a:t>
                      </a:r>
                    </a:p>
                  </a:txBody>
                  <a:tcPr marL="142875" marR="142875" marT="95250" marB="95250" anchor="ctr">
                    <a:solidFill>
                      <a:srgbClr val="FFFFFF"/>
                    </a:solidFill>
                  </a:tcPr>
                </a:tc>
              </a:tr>
              <a:tr h="601436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D242A"/>
                          </a:solidFill>
                          <a:latin typeface="Noto Sans"/>
                          <a:ea typeface="Noto Sans"/>
                          <a:cs typeface="Noto Sans"/>
                        </a:rPr>
                        <a:t>NPV (чистый приведённый доход)</a:t>
                      </a:r>
                    </a:p>
                  </a:txBody>
                  <a:tcPr marL="142875" marR="142875" marT="95250" marB="95250" anchor="ctr">
                    <a:solidFill>
                      <a:srgbClr val="F5F3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D242A"/>
                          </a:solidFill>
                          <a:latin typeface="Noto Sans"/>
                          <a:ea typeface="Noto Sans"/>
                          <a:cs typeface="Noto Sans"/>
                        </a:rPr>
                        <a:t>40 306 млн ₸</a:t>
                      </a:r>
                    </a:p>
                  </a:txBody>
                  <a:tcPr marL="142875" marR="142875" marT="95250" marB="95250" anchor="ctr">
                    <a:solidFill>
                      <a:srgbClr val="F5F3F1"/>
                    </a:solidFill>
                  </a:tcPr>
                </a:tc>
              </a:tr>
              <a:tr h="601436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D242A"/>
                          </a:solidFill>
                          <a:latin typeface="Noto Sans"/>
                          <a:ea typeface="Noto Sans"/>
                          <a:cs typeface="Noto Sans"/>
                        </a:rPr>
                        <a:t>IRR (внутренняя норма доходности)</a:t>
                      </a:r>
                    </a:p>
                  </a:txBody>
                  <a:tcPr marL="142875" marR="142875" marT="9525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D242A"/>
                          </a:solidFill>
                          <a:latin typeface="Noto Sans"/>
                          <a:ea typeface="Noto Sans"/>
                          <a:cs typeface="Noto Sans"/>
                        </a:rPr>
                        <a:t>171 %</a:t>
                      </a:r>
                    </a:p>
                  </a:txBody>
                  <a:tcPr marL="142875" marR="142875" marT="95250" marB="95250" anchor="ctr">
                    <a:solidFill>
                      <a:srgbClr val="FFFFFF"/>
                    </a:solidFill>
                  </a:tcPr>
                </a:tc>
              </a:tr>
              <a:tr h="601436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D242A"/>
                          </a:solidFill>
                          <a:latin typeface="Noto Sans"/>
                          <a:ea typeface="Noto Sans"/>
                          <a:cs typeface="Noto Sans"/>
                        </a:rPr>
                        <a:t>PI (индекс прибыльности)</a:t>
                      </a:r>
                    </a:p>
                  </a:txBody>
                  <a:tcPr marL="142875" marR="142875" marT="95250" marB="95250" anchor="ctr">
                    <a:solidFill>
                      <a:srgbClr val="F5F3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D242A"/>
                          </a:solidFill>
                          <a:latin typeface="Noto Sans"/>
                          <a:ea typeface="Noto Sans"/>
                          <a:cs typeface="Noto Sans"/>
                        </a:rPr>
                        <a:t>3,64</a:t>
                      </a:r>
                    </a:p>
                  </a:txBody>
                  <a:tcPr marL="142875" marR="142875" marT="95250" marB="95250" anchor="ctr">
                    <a:solidFill>
                      <a:srgbClr val="F5F3F1"/>
                    </a:solidFill>
                  </a:tcPr>
                </a:tc>
              </a:tr>
              <a:tr h="601436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D242A"/>
                          </a:solidFill>
                          <a:latin typeface="Noto Sans"/>
                          <a:ea typeface="Noto Sans"/>
                          <a:cs typeface="Noto Sans"/>
                        </a:rPr>
                        <a:t>Окупаемость проекта</a:t>
                      </a:r>
                    </a:p>
                  </a:txBody>
                  <a:tcPr marL="142875" marR="142875" marT="9525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D242A"/>
                          </a:solidFill>
                          <a:latin typeface="Noto Sans"/>
                          <a:ea typeface="Noto Sans"/>
                          <a:cs typeface="Noto Sans"/>
                        </a:rPr>
                        <a:t>50 месяцев</a:t>
                      </a:r>
                    </a:p>
                  </a:txBody>
                  <a:tcPr marL="142875" marR="142875" marT="95250" marB="95250" anchor="ctr">
                    <a:solidFill>
                      <a:srgbClr val="FFFFFF"/>
                    </a:solidFill>
                  </a:tcPr>
                </a:tc>
              </a:tr>
              <a:tr h="601436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D242A"/>
                          </a:solidFill>
                          <a:latin typeface="Noto Sans"/>
                          <a:ea typeface="Noto Sans"/>
                          <a:cs typeface="Noto Sans"/>
                        </a:rPr>
                        <a:t>Окупаемость вложений инвестора</a:t>
                      </a:r>
                    </a:p>
                  </a:txBody>
                  <a:tcPr marL="142875" marR="142875" marT="95250" marB="95250" anchor="ctr">
                    <a:solidFill>
                      <a:srgbClr val="F5F3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D242A"/>
                          </a:solidFill>
                          <a:latin typeface="Noto Sans"/>
                          <a:ea typeface="Noto Sans"/>
                          <a:cs typeface="Noto Sans"/>
                        </a:rPr>
                        <a:t>60 месяцев</a:t>
                      </a:r>
                    </a:p>
                  </a:txBody>
                  <a:tcPr marL="142875" marR="142875" marT="95250" marB="95250" anchor="ctr">
                    <a:solidFill>
                      <a:srgbClr val="F5F3F1"/>
                    </a:solidFill>
                  </a:tcPr>
                </a:tc>
              </a:tr>
            </a:tbl>
          </a:graphicData>
        </a:graphic>
      </p:graphicFrame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D667AB3-CC2D-4B90-8048-F545FECECF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34125"/>
            <a:ext cx="6048375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1650" b="0">
                <a:solidFill>
                  <a:srgbClr val="626B75"/>
                </a:solidFill>
                <a:latin typeface="Noto Sans"/>
                <a:ea typeface="Noto Sans"/>
                <a:cs typeface="Noto Sans"/>
              </a:defRPr>
            </a:defPPr>
          </a:lstStyle>
          <a:p xmlns:a="http://schemas.openxmlformats.org/drawingml/2006/main">
            <a:pPr algn="l">
              <a:defRPr sz="1650" b="0">
                <a:solidFill>
                  <a:srgbClr val="626B75"/>
                </a:solidFill>
                <a:latin typeface="Noto Sans"/>
                <a:ea typeface="Noto Sans"/>
                <a:cs typeface="Noto Sans"/>
              </a:defRPr>
            </a:pPr>
            <a:r>
              <a:rPr sz="1650" b="0">
                <a:solidFill>
                  <a:srgbClr val="626B75"/>
                </a:solidFill>
                <a:latin typeface="Noto Sans"/>
                <a:ea typeface="Noto Sans"/>
                <a:cs typeface="Noto Sans"/>
              </a:rPr>
              <a:t>Расчётные показатели исходной модели. Доходность не гарантируется. Прибыль первого года требует сверки с графиком доходов.</a:t>
            </a:r>
          </a:p>
        </p:txBody>
      </p:sp>
    </p:spTree>
    <p:extLst>
      <p:ext uri="{BB962C8B-B14F-4D97-AF65-F5344CB8AC3E}">
        <p14:creationId xmlns:p14="http://schemas.microsoft.com/office/powerpoint/2010/main" val="214794640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AC151DA-FD35-4A57-9E9D-540A4929A9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138237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3600" b="1">
                <a:solidFill>
                  <a:srgbClr val="1D242A"/>
                </a:solidFill>
                <a:latin typeface="Noto Sans"/>
                <a:ea typeface="Noto Sans"/>
                <a:cs typeface="Noto Sans"/>
              </a:defRPr>
            </a:defPPr>
          </a:lstStyle>
          <a:p xmlns:a="http://schemas.openxmlformats.org/drawingml/2006/main">
            <a:pPr algn="l">
              <a:defRPr sz="3600" b="1">
                <a:solidFill>
                  <a:srgbClr val="1D242A"/>
                </a:solidFill>
                <a:latin typeface="Noto Sans"/>
                <a:ea typeface="Noto Sans"/>
                <a:cs typeface="Noto Sans"/>
              </a:defRPr>
            </a:pPr>
            <a:r>
              <a:rPr sz="3600" b="1">
                <a:solidFill>
                  <a:srgbClr val="1D242A"/>
                </a:solidFill>
                <a:latin typeface="Noto Sans"/>
                <a:ea typeface="Noto Sans"/>
                <a:cs typeface="Noto Sans"/>
              </a:rPr>
              <a:t>Сроки и государственная поддержка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7E2FC26-1BCE-4960-A5E9-86C87B9BA0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28750"/>
            <a:ext cx="12287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1800" b="0">
                <a:solidFill>
                  <a:srgbClr val="626B75"/>
                </a:solidFill>
                <a:latin typeface="Noto Sans"/>
                <a:ea typeface="Noto Sans"/>
                <a:cs typeface="Noto Sans"/>
              </a:defRPr>
            </a:defPPr>
          </a:lstStyle>
          <a:p xmlns:a="http://schemas.openxmlformats.org/drawingml/2006/main">
            <a:pPr algn="l">
              <a:defRPr sz="1800" b="0">
                <a:solidFill>
                  <a:srgbClr val="626B75"/>
                </a:solidFill>
                <a:latin typeface="Noto Sans"/>
                <a:ea typeface="Noto Sans"/>
                <a:cs typeface="Noto Sans"/>
              </a:defRPr>
            </a:pPr>
            <a:r>
              <a:rPr sz="1800" b="0">
                <a:solidFill>
                  <a:srgbClr val="626B75"/>
                </a:solidFill>
                <a:latin typeface="Noto Sans"/>
                <a:ea typeface="Noto Sans"/>
                <a:cs typeface="Noto Sans"/>
              </a:rPr>
              <a:t>Плановые условия реализации</a:t>
            </a:r>
          </a:p>
        </p:txBody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0CD2ED5-E254-4AFE-969A-6F25E32C47F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d32451f08ec425d"/>
          <a:stretch xmlns:a="http://schemas.openxmlformats.org/drawingml/2006/main"/>
        </p:blipFill>
        <p:spPr>
          <a:xfrm xmlns:a="http://schemas.openxmlformats.org/drawingml/2006/main">
            <a:off x="12287250" y="428625"/>
            <a:ext cx="704850" cy="704850"/>
          </a:xfrm>
          <a:prstGeom xmlns:a="http://schemas.openxmlformats.org/drawingml/2006/main" prst="ellipse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42718CD-F8B7-4380-A834-572835C190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86625"/>
            <a:ext cx="3333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1125" b="0">
                <a:solidFill>
                  <a:srgbClr val="626B75"/>
                </a:solidFill>
                <a:latin typeface="Noto Sans"/>
                <a:ea typeface="Noto Sans"/>
                <a:cs typeface="Noto Sans"/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626B75"/>
                </a:solidFill>
                <a:latin typeface="Noto Sans"/>
                <a:ea typeface="Noto Sans"/>
                <a:cs typeface="Noto Sans"/>
              </a:defRPr>
            </a:pPr>
            <a:r>
              <a:rPr sz="1125" b="0">
                <a:solidFill>
                  <a:srgbClr val="626B75"/>
                </a:solidFill>
                <a:latin typeface="Noto Sans"/>
                <a:ea typeface="Noto Sans"/>
                <a:cs typeface="Noto Sans"/>
              </a:rPr>
              <a:t>SAMGAU AGRO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BAA774F-6B03-43E1-8C21-B62276DE4C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77750" y="7219950"/>
            <a:ext cx="5238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r">
              <a:defRPr sz="1350" b="1">
                <a:solidFill>
                  <a:srgbClr val="80162B"/>
                </a:solidFill>
                <a:latin typeface="Noto Sans"/>
                <a:ea typeface="Noto Sans"/>
                <a:cs typeface="Noto Sans"/>
              </a:defRPr>
            </a:defPPr>
          </a:lstStyle>
          <a:p xmlns:a="http://schemas.openxmlformats.org/drawingml/2006/main">
            <a:pPr algn="r">
              <a:defRPr sz="1350" b="1">
                <a:solidFill>
                  <a:srgbClr val="80162B"/>
                </a:solidFill>
                <a:latin typeface="Noto Sans"/>
                <a:ea typeface="Noto Sans"/>
                <a:cs typeface="Noto Sans"/>
              </a:defRPr>
            </a:pPr>
            <a:r>
              <a:rPr sz="1350" b="1">
                <a:solidFill>
                  <a:srgbClr val="80162B"/>
                </a:solidFill>
                <a:latin typeface="Noto Sans"/>
                <a:ea typeface="Noto Sans"/>
                <a:cs typeface="Noto Sans"/>
              </a:rPr>
              <a:t>13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A9FF8CB-B7A4-4A27-9594-A5586AF1D2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76475"/>
            <a:ext cx="58864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5025" b="1">
                <a:solidFill>
                  <a:srgbClr val="80162B"/>
                </a:solidFill>
                <a:latin typeface="Noto Sans"/>
                <a:ea typeface="Noto Sans"/>
                <a:cs typeface="Noto Sans"/>
              </a:defRPr>
            </a:defPPr>
          </a:lstStyle>
          <a:p xmlns:a="http://schemas.openxmlformats.org/drawingml/2006/main">
            <a:pPr algn="l">
              <a:defRPr sz="5025" b="1">
                <a:solidFill>
                  <a:srgbClr val="80162B"/>
                </a:solidFill>
                <a:latin typeface="Noto Sans"/>
                <a:ea typeface="Noto Sans"/>
                <a:cs typeface="Noto Sans"/>
              </a:defRPr>
            </a:pPr>
            <a:r>
              <a:rPr sz="5025" b="1">
                <a:solidFill>
                  <a:srgbClr val="80162B"/>
                </a:solidFill>
                <a:latin typeface="Noto Sans"/>
                <a:ea typeface="Noto Sans"/>
                <a:cs typeface="Noto Sans"/>
              </a:rPr>
              <a:t>24 месяца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EEE6C99-25C1-42AA-91A6-473CC52570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52775"/>
            <a:ext cx="58864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1800" b="0">
                <a:solidFill>
                  <a:srgbClr val="626B75"/>
                </a:solidFill>
                <a:latin typeface="Noto Sans"/>
                <a:ea typeface="Noto Sans"/>
                <a:cs typeface="Noto Sans"/>
              </a:defRPr>
            </a:defPPr>
          </a:lstStyle>
          <a:p xmlns:a="http://schemas.openxmlformats.org/drawingml/2006/main">
            <a:pPr algn="l">
              <a:defRPr sz="1800" b="0">
                <a:solidFill>
                  <a:srgbClr val="626B75"/>
                </a:solidFill>
                <a:latin typeface="Noto Sans"/>
                <a:ea typeface="Noto Sans"/>
                <a:cs typeface="Noto Sans"/>
              </a:defRPr>
            </a:pPr>
            <a:r>
              <a:rPr sz="1800" b="0">
                <a:solidFill>
                  <a:srgbClr val="626B75"/>
                </a:solidFill>
                <a:latin typeface="Noto Sans"/>
                <a:ea typeface="Noto Sans"/>
                <a:cs typeface="Noto Sans"/>
              </a:rPr>
              <a:t>заявленный срок реализации</a:t>
            </a:r>
          </a:p>
          <a:p xmlns:a="http://schemas.openxmlformats.org/drawingml/2006/main">
            <a:pPr algn="l">
              <a:defRPr sz="1800" b="0">
                <a:solidFill>
                  <a:srgbClr val="626B75"/>
                </a:solidFill>
                <a:latin typeface="Noto Sans"/>
                <a:ea typeface="Noto Sans"/>
                <a:cs typeface="Noto Sans"/>
              </a:defRPr>
            </a:pPr>
            <a:r>
              <a:rPr sz="1800" b="0">
                <a:solidFill>
                  <a:srgbClr val="626B75"/>
                </a:solidFill>
                <a:latin typeface="Noto Sans"/>
                <a:ea typeface="Noto Sans"/>
                <a:cs typeface="Noto Sans"/>
              </a:rPr>
              <a:t>после госэкспертизы ПСД</a:t>
            </a:r>
          </a:p>
          <a:p xmlns:a="http://schemas.openxmlformats.org/drawingml/2006/main">
            <a:pPr algn="l">
              <a:defRPr sz="1800" b="0">
                <a:solidFill>
                  <a:srgbClr val="626B75"/>
                </a:solidFill>
                <a:latin typeface="Noto Sans"/>
                <a:ea typeface="Noto Sans"/>
                <a:cs typeface="Noto Sans"/>
              </a:defRPr>
            </a:pPr>
            <a:r>
              <a:rPr sz="1800" b="0">
                <a:solidFill>
                  <a:srgbClr val="626B75"/>
                </a:solidFill>
                <a:latin typeface="Noto Sans"/>
                <a:ea typeface="Noto Sans"/>
                <a:cs typeface="Noto Sans"/>
              </a:rPr>
              <a:t>и разрешения на строительство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D578443-BCDE-4AA8-8141-4FF6A3C853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2276475"/>
            <a:ext cx="5334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5025" b="1">
                <a:solidFill>
                  <a:srgbClr val="80162B"/>
                </a:solidFill>
                <a:latin typeface="Noto Sans"/>
                <a:ea typeface="Noto Sans"/>
                <a:cs typeface="Noto Sans"/>
              </a:defRPr>
            </a:defPPr>
          </a:lstStyle>
          <a:p xmlns:a="http://schemas.openxmlformats.org/drawingml/2006/main">
            <a:pPr algn="l">
              <a:defRPr sz="5025" b="1">
                <a:solidFill>
                  <a:srgbClr val="80162B"/>
                </a:solidFill>
                <a:latin typeface="Noto Sans"/>
                <a:ea typeface="Noto Sans"/>
                <a:cs typeface="Noto Sans"/>
              </a:defRPr>
            </a:pPr>
            <a:r>
              <a:rPr sz="5025" b="1">
                <a:solidFill>
                  <a:srgbClr val="80162B"/>
                </a:solidFill>
                <a:latin typeface="Noto Sans"/>
                <a:ea typeface="Noto Sans"/>
                <a:cs typeface="Noto Sans"/>
              </a:rPr>
              <a:t>44 %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A61CF1F-85DD-48E2-823C-968DD273E8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3152775"/>
            <a:ext cx="5334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1800" b="0">
                <a:solidFill>
                  <a:srgbClr val="626B75"/>
                </a:solidFill>
                <a:latin typeface="Noto Sans"/>
                <a:ea typeface="Noto Sans"/>
                <a:cs typeface="Noto Sans"/>
              </a:defRPr>
            </a:defPPr>
          </a:lstStyle>
          <a:p xmlns:a="http://schemas.openxmlformats.org/drawingml/2006/main">
            <a:pPr algn="l">
              <a:defRPr sz="1800" b="0">
                <a:solidFill>
                  <a:srgbClr val="626B75"/>
                </a:solidFill>
                <a:latin typeface="Noto Sans"/>
                <a:ea typeface="Noto Sans"/>
                <a:cs typeface="Noto Sans"/>
              </a:defRPr>
            </a:pPr>
            <a:r>
              <a:rPr sz="1800" b="0">
                <a:solidFill>
                  <a:srgbClr val="626B75"/>
                </a:solidFill>
                <a:latin typeface="Noto Sans"/>
                <a:ea typeface="Noto Sans"/>
                <a:cs typeface="Noto Sans"/>
              </a:rPr>
              <a:t>инвестиций в исходной модели</a:t>
            </a:r>
          </a:p>
          <a:p xmlns:a="http://schemas.openxmlformats.org/drawingml/2006/main">
            <a:pPr algn="l">
              <a:defRPr sz="1800" b="0">
                <a:solidFill>
                  <a:srgbClr val="626B75"/>
                </a:solidFill>
                <a:latin typeface="Noto Sans"/>
                <a:ea typeface="Noto Sans"/>
                <a:cs typeface="Noto Sans"/>
              </a:defRPr>
            </a:pPr>
            <a:r>
              <a:rPr sz="1800" b="0">
                <a:solidFill>
                  <a:srgbClr val="626B75"/>
                </a:solidFill>
                <a:latin typeface="Noto Sans"/>
                <a:ea typeface="Noto Sans"/>
                <a:cs typeface="Noto Sans"/>
              </a:rPr>
              <a:t>предполагается возместить</a:t>
            </a:r>
          </a:p>
          <a:p xmlns:a="http://schemas.openxmlformats.org/drawingml/2006/main">
            <a:pPr algn="l">
              <a:defRPr sz="1800" b="0">
                <a:solidFill>
                  <a:srgbClr val="626B75"/>
                </a:solidFill>
                <a:latin typeface="Noto Sans"/>
                <a:ea typeface="Noto Sans"/>
                <a:cs typeface="Noto Sans"/>
              </a:defRPr>
            </a:pPr>
            <a:r>
              <a:rPr sz="1800" b="0">
                <a:solidFill>
                  <a:srgbClr val="626B75"/>
                </a:solidFill>
                <a:latin typeface="Noto Sans"/>
                <a:ea typeface="Noto Sans"/>
                <a:cs typeface="Noto Sans"/>
              </a:rPr>
              <a:t>государственными субсидиями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36CFB95-AB4A-42A0-88C9-186704A996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029200"/>
            <a:ext cx="6191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2325" b="1">
                <a:solidFill>
                  <a:srgbClr val="1D242A"/>
                </a:solidFill>
                <a:latin typeface="Noto Sans"/>
                <a:ea typeface="Noto Sans"/>
                <a:cs typeface="Noto Sans"/>
              </a:defRPr>
            </a:defPPr>
          </a:lstStyle>
          <a:p xmlns:a="http://schemas.openxmlformats.org/drawingml/2006/main">
            <a:pPr algn="l">
              <a:defRPr sz="2325" b="1">
                <a:solidFill>
                  <a:srgbClr val="1D242A"/>
                </a:solidFill>
                <a:latin typeface="Noto Sans"/>
                <a:ea typeface="Noto Sans"/>
                <a:cs typeface="Noto Sans"/>
              </a:defRPr>
            </a:pPr>
            <a:r>
              <a:rPr sz="2325" b="1">
                <a:solidFill>
                  <a:srgbClr val="1D242A"/>
                </a:solidFill>
                <a:latin typeface="Noto Sans"/>
                <a:ea typeface="Noto Sans"/>
                <a:cs typeface="Noto Sans"/>
              </a:rPr>
              <a:t>Поэтапное финансирование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14A490D-95DF-4EAA-B4B8-FFFB917ADA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667375"/>
            <a:ext cx="5905500" cy="1114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2025" b="0">
                <a:solidFill>
                  <a:srgbClr val="626B75"/>
                </a:solidFill>
                <a:latin typeface="Noto Sans"/>
                <a:ea typeface="Noto Sans"/>
                <a:cs typeface="Noto Sans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626B75"/>
                </a:solidFill>
                <a:latin typeface="Noto Sans"/>
                <a:ea typeface="Noto Sans"/>
                <a:cs typeface="Noto Sans"/>
              </a:defRPr>
            </a:pPr>
            <a:r>
              <a:rPr sz="2025" b="0">
                <a:solidFill>
                  <a:srgbClr val="626B75"/>
                </a:solidFill>
                <a:latin typeface="Noto Sans"/>
                <a:ea typeface="Noto Sans"/>
                <a:cs typeface="Noto Sans"/>
              </a:rPr>
              <a:t>Исходная модель распределяет вложения во времени с учётом текущих задач проекта.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6291FA4-E9D6-4F09-A44D-53700690E3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5029200"/>
            <a:ext cx="5429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2325" b="1">
                <a:solidFill>
                  <a:srgbClr val="1D242A"/>
                </a:solidFill>
                <a:latin typeface="Noto Sans"/>
                <a:ea typeface="Noto Sans"/>
                <a:cs typeface="Noto Sans"/>
              </a:defRPr>
            </a:defPPr>
          </a:lstStyle>
          <a:p xmlns:a="http://schemas.openxmlformats.org/drawingml/2006/main">
            <a:pPr algn="l">
              <a:defRPr sz="2325" b="1">
                <a:solidFill>
                  <a:srgbClr val="1D242A"/>
                </a:solidFill>
                <a:latin typeface="Noto Sans"/>
                <a:ea typeface="Noto Sans"/>
                <a:cs typeface="Noto Sans"/>
              </a:defRPr>
            </a:pPr>
            <a:r>
              <a:rPr sz="2325" b="1">
                <a:solidFill>
                  <a:srgbClr val="1D242A"/>
                </a:solidFill>
                <a:latin typeface="Noto Sans"/>
                <a:ea typeface="Noto Sans"/>
                <a:cs typeface="Noto Sans"/>
              </a:rPr>
              <a:t>Условия требуют подтверждения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24BF560-9955-4E5F-B963-C38C6286A9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5667375"/>
            <a:ext cx="5429250" cy="1114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1950" b="0">
                <a:solidFill>
                  <a:srgbClr val="626B75"/>
                </a:solidFill>
                <a:latin typeface="Noto Sans"/>
                <a:ea typeface="Noto Sans"/>
                <a:cs typeface="Noto Sans"/>
              </a:defRPr>
            </a:defPPr>
          </a:lstStyle>
          <a:p xmlns:a="http://schemas.openxmlformats.org/drawingml/2006/main">
            <a:pPr algn="l">
              <a:defRPr sz="1950" b="0">
                <a:solidFill>
                  <a:srgbClr val="626B75"/>
                </a:solidFill>
                <a:latin typeface="Noto Sans"/>
                <a:ea typeface="Noto Sans"/>
                <a:cs typeface="Noto Sans"/>
              </a:defRPr>
            </a:pPr>
            <a:r>
              <a:rPr sz="1950" b="0">
                <a:solidFill>
                  <a:srgbClr val="626B75"/>
                </a:solidFill>
                <a:latin typeface="Noto Sans"/>
                <a:ea typeface="Noto Sans"/>
                <a:cs typeface="Noto Sans"/>
              </a:rPr>
              <a:t>Подробный график включает работы до 26-го месяца. Основания, сроки и размер субсидий требуют согласования.</a:t>
            </a:r>
          </a:p>
        </p:txBody>
      </p:sp>
    </p:spTree>
    <p:extLst>
      <p:ext uri="{BB962C8B-B14F-4D97-AF65-F5344CB8AC3E}">
        <p14:creationId xmlns:p14="http://schemas.microsoft.com/office/powerpoint/2010/main" val="1142720565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A607606-D9ED-4F6F-92D4-560109DDAA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138237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3600" b="1">
                <a:solidFill>
                  <a:srgbClr val="1D242A"/>
                </a:solidFill>
                <a:latin typeface="Noto Sans"/>
                <a:ea typeface="Noto Sans"/>
                <a:cs typeface="Noto Sans"/>
              </a:defRPr>
            </a:defPPr>
          </a:lstStyle>
          <a:p xmlns:a="http://schemas.openxmlformats.org/drawingml/2006/main">
            <a:pPr algn="l">
              <a:defRPr sz="3600" b="1">
                <a:solidFill>
                  <a:srgbClr val="1D242A"/>
                </a:solidFill>
                <a:latin typeface="Noto Sans"/>
                <a:ea typeface="Noto Sans"/>
                <a:cs typeface="Noto Sans"/>
              </a:defRPr>
            </a:pPr>
            <a:r>
              <a:rPr sz="3600" b="1">
                <a:solidFill>
                  <a:srgbClr val="1D242A"/>
                </a:solidFill>
                <a:latin typeface="Noto Sans"/>
                <a:ea typeface="Noto Sans"/>
                <a:cs typeface="Noto Sans"/>
              </a:rPr>
              <a:t>График инвестиций: месяцы 1–17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3AB5507-02D8-4FBF-9971-AA74B9B183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28750"/>
            <a:ext cx="12287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1800" b="0">
                <a:solidFill>
                  <a:srgbClr val="626B75"/>
                </a:solidFill>
                <a:latin typeface="Noto Sans"/>
                <a:ea typeface="Noto Sans"/>
                <a:cs typeface="Noto Sans"/>
              </a:defRPr>
            </a:defPPr>
          </a:lstStyle>
          <a:p xmlns:a="http://schemas.openxmlformats.org/drawingml/2006/main">
            <a:pPr algn="l">
              <a:defRPr sz="1800" b="0">
                <a:solidFill>
                  <a:srgbClr val="626B75"/>
                </a:solidFill>
                <a:latin typeface="Noto Sans"/>
                <a:ea typeface="Noto Sans"/>
                <a:cs typeface="Noto Sans"/>
              </a:defRPr>
            </a:pPr>
            <a:r>
              <a:rPr sz="1800" b="0">
                <a:solidFill>
                  <a:srgbClr val="626B75"/>
                </a:solidFill>
                <a:latin typeface="Noto Sans"/>
                <a:ea typeface="Noto Sans"/>
                <a:cs typeface="Noto Sans"/>
              </a:rPr>
              <a:t>Млн тенге, порядковый месяц от начала реализации</a:t>
            </a:r>
          </a:p>
        </p:txBody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BC31B42-B0D4-4F7A-926F-D42898E28A9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34fb4067a994189"/>
          <a:stretch xmlns:a="http://schemas.openxmlformats.org/drawingml/2006/main"/>
        </p:blipFill>
        <p:spPr>
          <a:xfrm xmlns:a="http://schemas.openxmlformats.org/drawingml/2006/main">
            <a:off x="12287250" y="428625"/>
            <a:ext cx="704850" cy="704850"/>
          </a:xfrm>
          <a:prstGeom xmlns:a="http://schemas.openxmlformats.org/drawingml/2006/main" prst="ellipse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FB6E2E9-6509-4302-9DE6-9976BEFA0C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86625"/>
            <a:ext cx="3333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1125" b="0">
                <a:solidFill>
                  <a:srgbClr val="626B75"/>
                </a:solidFill>
                <a:latin typeface="Noto Sans"/>
                <a:ea typeface="Noto Sans"/>
                <a:cs typeface="Noto Sans"/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626B75"/>
                </a:solidFill>
                <a:latin typeface="Noto Sans"/>
                <a:ea typeface="Noto Sans"/>
                <a:cs typeface="Noto Sans"/>
              </a:defRPr>
            </a:pPr>
            <a:r>
              <a:rPr sz="1125" b="0">
                <a:solidFill>
                  <a:srgbClr val="626B75"/>
                </a:solidFill>
                <a:latin typeface="Noto Sans"/>
                <a:ea typeface="Noto Sans"/>
                <a:cs typeface="Noto Sans"/>
              </a:rPr>
              <a:t>SAMGAU AGRO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501CF0E-B67F-4AD7-9BF2-5179E49255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77750" y="7219950"/>
            <a:ext cx="5238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r">
              <a:defRPr sz="1350" b="1">
                <a:solidFill>
                  <a:srgbClr val="80162B"/>
                </a:solidFill>
                <a:latin typeface="Noto Sans"/>
                <a:ea typeface="Noto Sans"/>
                <a:cs typeface="Noto Sans"/>
              </a:defRPr>
            </a:defPPr>
          </a:lstStyle>
          <a:p xmlns:a="http://schemas.openxmlformats.org/drawingml/2006/main">
            <a:pPr algn="r">
              <a:defRPr sz="1350" b="1">
                <a:solidFill>
                  <a:srgbClr val="80162B"/>
                </a:solidFill>
                <a:latin typeface="Noto Sans"/>
                <a:ea typeface="Noto Sans"/>
                <a:cs typeface="Noto Sans"/>
              </a:defRPr>
            </a:pPr>
            <a:r>
              <a:rPr sz="1350" b="1">
                <a:solidFill>
                  <a:srgbClr val="80162B"/>
                </a:solidFill>
                <a:latin typeface="Noto Sans"/>
                <a:ea typeface="Noto Sans"/>
                <a:cs typeface="Noto Sans"/>
              </a:rPr>
              <a:t>14</a:t>
            </a:r>
          </a:p>
        </p:txBody>
      </p:sp>
      <p:graphicFrame>
        <p:nvGraphicFrame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F09152B-82F1-4062-8136-C2282CAE24BE}"/>
              </a:ext>
            </a:extLst>
          </p:cNvPr>
          <p:cNvGraphicFramePr/>
          <p:nvPr/>
        </p:nvGraphicFramePr>
        <p:xfrm>
          <a:off xmlns:a="http://schemas.openxmlformats.org/drawingml/2006/main" x="685800" y="2143125"/>
          <a:ext xmlns:a="http://schemas.openxmlformats.org/drawingml/2006/main" cx="12334875" cy="46672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1476375"/>
                <a:gridCol w="8810625"/>
                <a:gridCol w="2047875"/>
              </a:tblGrid>
              <a:tr h="424295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Noto Sans"/>
                          <a:ea typeface="Noto Sans"/>
                          <a:cs typeface="Noto Sans"/>
                        </a:rPr>
                        <a:t>Месяц</a:t>
                      </a:r>
                    </a:p>
                  </a:txBody>
                  <a:tcPr marL="142875" marR="142875" marT="95250" marB="95250" anchor="ctr">
                    <a:solidFill>
                      <a:srgbClr val="80162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Noto Sans"/>
                          <a:ea typeface="Noto Sans"/>
                          <a:cs typeface="Noto Sans"/>
                        </a:rPr>
                        <a:t>Назначение</a:t>
                      </a:r>
                    </a:p>
                  </a:txBody>
                  <a:tcPr marL="142875" marR="142875" marT="95250" marB="95250" anchor="ctr">
                    <a:solidFill>
                      <a:srgbClr val="80162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Noto Sans"/>
                          <a:ea typeface="Noto Sans"/>
                          <a:cs typeface="Noto Sans"/>
                        </a:rPr>
                        <a:t>Сумма</a:t>
                      </a:r>
                    </a:p>
                  </a:txBody>
                  <a:tcPr marL="142875" marR="142875" marT="95250" marB="95250" anchor="ctr">
                    <a:solidFill>
                      <a:srgbClr val="80162B"/>
                    </a:solidFill>
                  </a:tcPr>
                </a:tc>
              </a:tr>
              <a:tr h="424295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D242A"/>
                          </a:solidFill>
                          <a:latin typeface="Noto Sans"/>
                          <a:ea typeface="Noto Sans"/>
                          <a:cs typeface="Noto Sans"/>
                        </a:rPr>
                        <a:t>2</a:t>
                      </a:r>
                    </a:p>
                  </a:txBody>
                  <a:tcPr marL="142875" marR="142875" marT="9525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D242A"/>
                          </a:solidFill>
                          <a:latin typeface="Noto Sans"/>
                          <a:ea typeface="Noto Sans"/>
                          <a:cs typeface="Noto Sans"/>
                        </a:rPr>
                        <a:t>ПСД строительства, ирригация и орошение</a:t>
                      </a:r>
                    </a:p>
                  </a:txBody>
                  <a:tcPr marL="142875" marR="142875" marT="9525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D242A"/>
                          </a:solidFill>
                          <a:latin typeface="Noto Sans"/>
                          <a:ea typeface="Noto Sans"/>
                          <a:cs typeface="Noto Sans"/>
                        </a:rPr>
                        <a:t>460</a:t>
                      </a:r>
                    </a:p>
                  </a:txBody>
                  <a:tcPr marL="142875" marR="142875" marT="95250" marB="95250" anchor="ctr">
                    <a:solidFill>
                      <a:srgbClr val="FFFFFF"/>
                    </a:solidFill>
                  </a:tcPr>
                </a:tc>
              </a:tr>
              <a:tr h="424295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D242A"/>
                          </a:solidFill>
                          <a:latin typeface="Noto Sans"/>
                          <a:ea typeface="Noto Sans"/>
                          <a:cs typeface="Noto Sans"/>
                        </a:rPr>
                        <a:t>6</a:t>
                      </a:r>
                    </a:p>
                  </a:txBody>
                  <a:tcPr marL="142875" marR="142875" marT="95250" marB="95250" anchor="ctr">
                    <a:solidFill>
                      <a:srgbClr val="F5F3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D242A"/>
                          </a:solidFill>
                          <a:latin typeface="Noto Sans"/>
                          <a:ea typeface="Noto Sans"/>
                          <a:cs typeface="Noto Sans"/>
                        </a:rPr>
                        <a:t>Строительство зданий и коммуникаций</a:t>
                      </a:r>
                    </a:p>
                  </a:txBody>
                  <a:tcPr marL="142875" marR="142875" marT="95250" marB="95250" anchor="ctr">
                    <a:solidFill>
                      <a:srgbClr val="F5F3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D242A"/>
                          </a:solidFill>
                          <a:latin typeface="Noto Sans"/>
                          <a:ea typeface="Noto Sans"/>
                          <a:cs typeface="Noto Sans"/>
                        </a:rPr>
                        <a:t>7 337</a:t>
                      </a:r>
                    </a:p>
                  </a:txBody>
                  <a:tcPr marL="142875" marR="142875" marT="95250" marB="95250" anchor="ctr">
                    <a:solidFill>
                      <a:srgbClr val="F5F3F1"/>
                    </a:solidFill>
                  </a:tcPr>
                </a:tc>
              </a:tr>
              <a:tr h="424295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D242A"/>
                          </a:solidFill>
                          <a:latin typeface="Noto Sans"/>
                          <a:ea typeface="Noto Sans"/>
                          <a:cs typeface="Noto Sans"/>
                        </a:rPr>
                        <a:t>6</a:t>
                      </a:r>
                    </a:p>
                  </a:txBody>
                  <a:tcPr marL="142875" marR="142875" marT="9525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D242A"/>
                          </a:solidFill>
                          <a:latin typeface="Noto Sans"/>
                          <a:ea typeface="Noto Sans"/>
                          <a:cs typeface="Noto Sans"/>
                        </a:rPr>
                        <a:t>Спецтехника и автомобили</a:t>
                      </a:r>
                    </a:p>
                  </a:txBody>
                  <a:tcPr marL="142875" marR="142875" marT="9525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D242A"/>
                          </a:solidFill>
                          <a:latin typeface="Noto Sans"/>
                          <a:ea typeface="Noto Sans"/>
                          <a:cs typeface="Noto Sans"/>
                        </a:rPr>
                        <a:t>306</a:t>
                      </a:r>
                    </a:p>
                  </a:txBody>
                  <a:tcPr marL="142875" marR="142875" marT="95250" marB="95250" anchor="ctr">
                    <a:solidFill>
                      <a:srgbClr val="FFFFFF"/>
                    </a:solidFill>
                  </a:tcPr>
                </a:tc>
              </a:tr>
              <a:tr h="424295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D242A"/>
                          </a:solidFill>
                          <a:latin typeface="Noto Sans"/>
                          <a:ea typeface="Noto Sans"/>
                          <a:cs typeface="Noto Sans"/>
                        </a:rPr>
                        <a:t>10</a:t>
                      </a:r>
                    </a:p>
                  </a:txBody>
                  <a:tcPr marL="142875" marR="142875" marT="95250" marB="95250" anchor="ctr">
                    <a:solidFill>
                      <a:srgbClr val="F5F3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D242A"/>
                          </a:solidFill>
                          <a:latin typeface="Noto Sans"/>
                          <a:ea typeface="Noto Sans"/>
                          <a:cs typeface="Noto Sans"/>
                        </a:rPr>
                        <a:t>Спецтехника и автомобили</a:t>
                      </a:r>
                    </a:p>
                  </a:txBody>
                  <a:tcPr marL="142875" marR="142875" marT="95250" marB="95250" anchor="ctr">
                    <a:solidFill>
                      <a:srgbClr val="F5F3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D242A"/>
                          </a:solidFill>
                          <a:latin typeface="Noto Sans"/>
                          <a:ea typeface="Noto Sans"/>
                          <a:cs typeface="Noto Sans"/>
                        </a:rPr>
                        <a:t>1 063</a:t>
                      </a:r>
                    </a:p>
                  </a:txBody>
                  <a:tcPr marL="142875" marR="142875" marT="95250" marB="95250" anchor="ctr">
                    <a:solidFill>
                      <a:srgbClr val="F5F3F1"/>
                    </a:solidFill>
                  </a:tcPr>
                </a:tc>
              </a:tr>
              <a:tr h="424295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D242A"/>
                          </a:solidFill>
                          <a:latin typeface="Noto Sans"/>
                          <a:ea typeface="Noto Sans"/>
                          <a:cs typeface="Noto Sans"/>
                        </a:rPr>
                        <a:t>11</a:t>
                      </a:r>
                    </a:p>
                  </a:txBody>
                  <a:tcPr marL="142875" marR="142875" marT="9525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D242A"/>
                          </a:solidFill>
                          <a:latin typeface="Noto Sans"/>
                          <a:ea typeface="Noto Sans"/>
                          <a:cs typeface="Noto Sans"/>
                        </a:rPr>
                        <a:t>Посев и уборка урожая</a:t>
                      </a:r>
                    </a:p>
                  </a:txBody>
                  <a:tcPr marL="142875" marR="142875" marT="9525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D242A"/>
                          </a:solidFill>
                          <a:latin typeface="Noto Sans"/>
                          <a:ea typeface="Noto Sans"/>
                          <a:cs typeface="Noto Sans"/>
                        </a:rPr>
                        <a:t>621</a:t>
                      </a:r>
                    </a:p>
                  </a:txBody>
                  <a:tcPr marL="142875" marR="142875" marT="95250" marB="95250" anchor="ctr">
                    <a:solidFill>
                      <a:srgbClr val="FFFFFF"/>
                    </a:solidFill>
                  </a:tcPr>
                </a:tc>
              </a:tr>
              <a:tr h="424295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D242A"/>
                          </a:solidFill>
                          <a:latin typeface="Noto Sans"/>
                          <a:ea typeface="Noto Sans"/>
                          <a:cs typeface="Noto Sans"/>
                        </a:rPr>
                        <a:t>14</a:t>
                      </a:r>
                    </a:p>
                  </a:txBody>
                  <a:tcPr marL="142875" marR="142875" marT="95250" marB="95250" anchor="ctr">
                    <a:solidFill>
                      <a:srgbClr val="F5F3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D242A"/>
                          </a:solidFill>
                          <a:latin typeface="Noto Sans"/>
                          <a:ea typeface="Noto Sans"/>
                          <a:cs typeface="Noto Sans"/>
                        </a:rPr>
                        <a:t>Строительство зданий и коммуникаций</a:t>
                      </a:r>
                    </a:p>
                  </a:txBody>
                  <a:tcPr marL="142875" marR="142875" marT="95250" marB="95250" anchor="ctr">
                    <a:solidFill>
                      <a:srgbClr val="F5F3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D242A"/>
                          </a:solidFill>
                          <a:latin typeface="Noto Sans"/>
                          <a:ea typeface="Noto Sans"/>
                          <a:cs typeface="Noto Sans"/>
                        </a:rPr>
                        <a:t>1 944</a:t>
                      </a:r>
                    </a:p>
                  </a:txBody>
                  <a:tcPr marL="142875" marR="142875" marT="95250" marB="95250" anchor="ctr">
                    <a:solidFill>
                      <a:srgbClr val="F5F3F1"/>
                    </a:solidFill>
                  </a:tcPr>
                </a:tc>
              </a:tr>
              <a:tr h="424295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D242A"/>
                          </a:solidFill>
                          <a:latin typeface="Noto Sans"/>
                          <a:ea typeface="Noto Sans"/>
                          <a:cs typeface="Noto Sans"/>
                        </a:rPr>
                        <a:t>15</a:t>
                      </a:r>
                    </a:p>
                  </a:txBody>
                  <a:tcPr marL="142875" marR="142875" marT="9525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D242A"/>
                          </a:solidFill>
                          <a:latin typeface="Noto Sans"/>
                          <a:ea typeface="Noto Sans"/>
                          <a:cs typeface="Noto Sans"/>
                        </a:rPr>
                        <a:t>Строительство зданий и коммуникаций</a:t>
                      </a:r>
                    </a:p>
                  </a:txBody>
                  <a:tcPr marL="142875" marR="142875" marT="9525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D242A"/>
                          </a:solidFill>
                          <a:latin typeface="Noto Sans"/>
                          <a:ea typeface="Noto Sans"/>
                          <a:cs typeface="Noto Sans"/>
                        </a:rPr>
                        <a:t>800</a:t>
                      </a:r>
                    </a:p>
                  </a:txBody>
                  <a:tcPr marL="142875" marR="142875" marT="95250" marB="95250" anchor="ctr">
                    <a:solidFill>
                      <a:srgbClr val="FFFFFF"/>
                    </a:solidFill>
                  </a:tcPr>
                </a:tc>
              </a:tr>
              <a:tr h="424295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D242A"/>
                          </a:solidFill>
                          <a:latin typeface="Noto Sans"/>
                          <a:ea typeface="Noto Sans"/>
                          <a:cs typeface="Noto Sans"/>
                        </a:rPr>
                        <a:t>16</a:t>
                      </a:r>
                    </a:p>
                  </a:txBody>
                  <a:tcPr marL="142875" marR="142875" marT="95250" marB="95250" anchor="ctr">
                    <a:solidFill>
                      <a:srgbClr val="F5F3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D242A"/>
                          </a:solidFill>
                          <a:latin typeface="Noto Sans"/>
                          <a:ea typeface="Noto Sans"/>
                          <a:cs typeface="Noto Sans"/>
                        </a:rPr>
                        <a:t>Первая группа бычков: закуп и откорм</a:t>
                      </a:r>
                    </a:p>
                  </a:txBody>
                  <a:tcPr marL="142875" marR="142875" marT="95250" marB="95250" anchor="ctr">
                    <a:solidFill>
                      <a:srgbClr val="F5F3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D242A"/>
                          </a:solidFill>
                          <a:latin typeface="Noto Sans"/>
                          <a:ea typeface="Noto Sans"/>
                          <a:cs typeface="Noto Sans"/>
                        </a:rPr>
                        <a:t>362,5</a:t>
                      </a:r>
                    </a:p>
                  </a:txBody>
                  <a:tcPr marL="142875" marR="142875" marT="95250" marB="95250" anchor="ctr">
                    <a:solidFill>
                      <a:srgbClr val="F5F3F1"/>
                    </a:solidFill>
                  </a:tcPr>
                </a:tc>
              </a:tr>
              <a:tr h="424295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D242A"/>
                          </a:solidFill>
                          <a:latin typeface="Noto Sans"/>
                          <a:ea typeface="Noto Sans"/>
                          <a:cs typeface="Noto Sans"/>
                        </a:rPr>
                        <a:t>17</a:t>
                      </a:r>
                    </a:p>
                  </a:txBody>
                  <a:tcPr marL="142875" marR="142875" marT="9525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D242A"/>
                          </a:solidFill>
                          <a:latin typeface="Noto Sans"/>
                          <a:ea typeface="Noto Sans"/>
                          <a:cs typeface="Noto Sans"/>
                        </a:rPr>
                        <a:t>Вторая группа бычков: закуп и откорм</a:t>
                      </a:r>
                    </a:p>
                  </a:txBody>
                  <a:tcPr marL="142875" marR="142875" marT="9525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D242A"/>
                          </a:solidFill>
                          <a:latin typeface="Noto Sans"/>
                          <a:ea typeface="Noto Sans"/>
                          <a:cs typeface="Noto Sans"/>
                        </a:rPr>
                        <a:t>362,5</a:t>
                      </a:r>
                    </a:p>
                  </a:txBody>
                  <a:tcPr marL="142875" marR="142875" marT="95250" marB="95250" anchor="ctr">
                    <a:solidFill>
                      <a:srgbClr val="FFFFFF"/>
                    </a:solidFill>
                  </a:tcPr>
                </a:tc>
              </a:tr>
              <a:tr h="424295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D242A"/>
                          </a:solidFill>
                          <a:latin typeface="Noto Sans"/>
                          <a:ea typeface="Noto Sans"/>
                          <a:cs typeface="Noto Sans"/>
                        </a:rPr>
                        <a:t>Итого</a:t>
                      </a:r>
                    </a:p>
                  </a:txBody>
                  <a:tcPr marL="142875" marR="142875" marT="95250" marB="95250" anchor="ctr">
                    <a:solidFill>
                      <a:srgbClr val="F5F3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D242A"/>
                          </a:solidFill>
                          <a:latin typeface="Noto Sans"/>
                          <a:ea typeface="Noto Sans"/>
                          <a:cs typeface="Noto Sans"/>
                        </a:rPr>
                        <a:t>Этап 1</a:t>
                      </a:r>
                    </a:p>
                  </a:txBody>
                  <a:tcPr marL="142875" marR="142875" marT="95250" marB="95250" anchor="ctr">
                    <a:solidFill>
                      <a:srgbClr val="F5F3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D242A"/>
                          </a:solidFill>
                          <a:latin typeface="Noto Sans"/>
                          <a:ea typeface="Noto Sans"/>
                          <a:cs typeface="Noto Sans"/>
                        </a:rPr>
                        <a:t>13 256,0</a:t>
                      </a:r>
                    </a:p>
                  </a:txBody>
                  <a:tcPr marL="142875" marR="142875" marT="95250" marB="95250" anchor="ctr">
                    <a:solidFill>
                      <a:srgbClr val="F5F3F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6783673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101EB61-F125-4A32-9527-E148F10342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138237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3600" b="1">
                <a:solidFill>
                  <a:srgbClr val="1D242A"/>
                </a:solidFill>
                <a:latin typeface="Noto Sans"/>
                <a:ea typeface="Noto Sans"/>
                <a:cs typeface="Noto Sans"/>
              </a:defRPr>
            </a:defPPr>
          </a:lstStyle>
          <a:p xmlns:a="http://schemas.openxmlformats.org/drawingml/2006/main">
            <a:pPr algn="l">
              <a:defRPr sz="3600" b="1">
                <a:solidFill>
                  <a:srgbClr val="1D242A"/>
                </a:solidFill>
                <a:latin typeface="Noto Sans"/>
                <a:ea typeface="Noto Sans"/>
                <a:cs typeface="Noto Sans"/>
              </a:defRPr>
            </a:pPr>
            <a:r>
              <a:rPr sz="3600" b="1">
                <a:solidFill>
                  <a:srgbClr val="1D242A"/>
                </a:solidFill>
                <a:latin typeface="Noto Sans"/>
                <a:ea typeface="Noto Sans"/>
                <a:cs typeface="Noto Sans"/>
              </a:rPr>
              <a:t>График инвестиций: месяцы 18–26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8D92F05-1612-4D76-AA32-EBBC293233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28750"/>
            <a:ext cx="12287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1800" b="0">
                <a:solidFill>
                  <a:srgbClr val="626B75"/>
                </a:solidFill>
                <a:latin typeface="Noto Sans"/>
                <a:ea typeface="Noto Sans"/>
                <a:cs typeface="Noto Sans"/>
              </a:defRPr>
            </a:defPPr>
          </a:lstStyle>
          <a:p xmlns:a="http://schemas.openxmlformats.org/drawingml/2006/main">
            <a:pPr algn="l">
              <a:defRPr sz="1800" b="0">
                <a:solidFill>
                  <a:srgbClr val="626B75"/>
                </a:solidFill>
                <a:latin typeface="Noto Sans"/>
                <a:ea typeface="Noto Sans"/>
                <a:cs typeface="Noto Sans"/>
              </a:defRPr>
            </a:pPr>
            <a:r>
              <a:rPr sz="1800" b="0">
                <a:solidFill>
                  <a:srgbClr val="626B75"/>
                </a:solidFill>
                <a:latin typeface="Noto Sans"/>
                <a:ea typeface="Noto Sans"/>
                <a:cs typeface="Noto Sans"/>
              </a:rPr>
              <a:t>Млн тенге, порядковый месяц от начала реализации</a:t>
            </a:r>
          </a:p>
        </p:txBody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E7FDDF8-F289-46EB-B113-F4B911E654E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37b917078704806"/>
          <a:stretch xmlns:a="http://schemas.openxmlformats.org/drawingml/2006/main"/>
        </p:blipFill>
        <p:spPr>
          <a:xfrm xmlns:a="http://schemas.openxmlformats.org/drawingml/2006/main">
            <a:off x="12287250" y="428625"/>
            <a:ext cx="704850" cy="704850"/>
          </a:xfrm>
          <a:prstGeom xmlns:a="http://schemas.openxmlformats.org/drawingml/2006/main" prst="ellipse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D1A094C-7554-4B90-A27D-4A609C2412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86625"/>
            <a:ext cx="3333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1125" b="0">
                <a:solidFill>
                  <a:srgbClr val="626B75"/>
                </a:solidFill>
                <a:latin typeface="Noto Sans"/>
                <a:ea typeface="Noto Sans"/>
                <a:cs typeface="Noto Sans"/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626B75"/>
                </a:solidFill>
                <a:latin typeface="Noto Sans"/>
                <a:ea typeface="Noto Sans"/>
                <a:cs typeface="Noto Sans"/>
              </a:defRPr>
            </a:pPr>
            <a:r>
              <a:rPr sz="1125" b="0">
                <a:solidFill>
                  <a:srgbClr val="626B75"/>
                </a:solidFill>
                <a:latin typeface="Noto Sans"/>
                <a:ea typeface="Noto Sans"/>
                <a:cs typeface="Noto Sans"/>
              </a:rPr>
              <a:t>SAMGAU AGRO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391464D-3119-48E5-BABD-C8752D5194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77750" y="7219950"/>
            <a:ext cx="5238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r">
              <a:defRPr sz="1350" b="1">
                <a:solidFill>
                  <a:srgbClr val="80162B"/>
                </a:solidFill>
                <a:latin typeface="Noto Sans"/>
                <a:ea typeface="Noto Sans"/>
                <a:cs typeface="Noto Sans"/>
              </a:defRPr>
            </a:defPPr>
          </a:lstStyle>
          <a:p xmlns:a="http://schemas.openxmlformats.org/drawingml/2006/main">
            <a:pPr algn="r">
              <a:defRPr sz="1350" b="1">
                <a:solidFill>
                  <a:srgbClr val="80162B"/>
                </a:solidFill>
                <a:latin typeface="Noto Sans"/>
                <a:ea typeface="Noto Sans"/>
                <a:cs typeface="Noto Sans"/>
              </a:defRPr>
            </a:pPr>
            <a:r>
              <a:rPr sz="1350" b="1">
                <a:solidFill>
                  <a:srgbClr val="80162B"/>
                </a:solidFill>
                <a:latin typeface="Noto Sans"/>
                <a:ea typeface="Noto Sans"/>
                <a:cs typeface="Noto Sans"/>
              </a:rPr>
              <a:t>15</a:t>
            </a:r>
          </a:p>
        </p:txBody>
      </p:sp>
      <p:graphicFrame>
        <p:nvGraphicFrame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820A114-878C-4417-AD9B-F098B163464F}"/>
              </a:ext>
            </a:extLst>
          </p:cNvPr>
          <p:cNvGraphicFramePr/>
          <p:nvPr/>
        </p:nvGraphicFramePr>
        <p:xfrm>
          <a:off xmlns:a="http://schemas.openxmlformats.org/drawingml/2006/main" x="685800" y="2143125"/>
          <a:ext xmlns:a="http://schemas.openxmlformats.org/drawingml/2006/main" cx="12334875" cy="46672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1476375"/>
                <a:gridCol w="8810625"/>
                <a:gridCol w="2047875"/>
              </a:tblGrid>
              <a:tr h="424295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Noto Sans"/>
                          <a:ea typeface="Noto Sans"/>
                          <a:cs typeface="Noto Sans"/>
                        </a:rPr>
                        <a:t>Месяц</a:t>
                      </a:r>
                    </a:p>
                  </a:txBody>
                  <a:tcPr marL="142875" marR="142875" marT="95250" marB="95250" anchor="ctr">
                    <a:solidFill>
                      <a:srgbClr val="80162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Noto Sans"/>
                          <a:ea typeface="Noto Sans"/>
                          <a:cs typeface="Noto Sans"/>
                        </a:rPr>
                        <a:t>Назначение</a:t>
                      </a:r>
                    </a:p>
                  </a:txBody>
                  <a:tcPr marL="142875" marR="142875" marT="95250" marB="95250" anchor="ctr">
                    <a:solidFill>
                      <a:srgbClr val="80162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Noto Sans"/>
                          <a:ea typeface="Noto Sans"/>
                          <a:cs typeface="Noto Sans"/>
                        </a:rPr>
                        <a:t>Сумма</a:t>
                      </a:r>
                    </a:p>
                  </a:txBody>
                  <a:tcPr marL="142875" marR="142875" marT="95250" marB="95250" anchor="ctr">
                    <a:solidFill>
                      <a:srgbClr val="80162B"/>
                    </a:solidFill>
                  </a:tcPr>
                </a:tc>
              </a:tr>
              <a:tr h="424295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D242A"/>
                          </a:solidFill>
                          <a:latin typeface="Noto Sans"/>
                          <a:ea typeface="Noto Sans"/>
                          <a:cs typeface="Noto Sans"/>
                        </a:rPr>
                        <a:t>18</a:t>
                      </a:r>
                    </a:p>
                  </a:txBody>
                  <a:tcPr marL="142875" marR="142875" marT="9525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D242A"/>
                          </a:solidFill>
                          <a:latin typeface="Noto Sans"/>
                          <a:ea typeface="Noto Sans"/>
                          <a:cs typeface="Noto Sans"/>
                        </a:rPr>
                        <a:t>Третья группа бычков: закуп и откорм</a:t>
                      </a:r>
                    </a:p>
                  </a:txBody>
                  <a:tcPr marL="142875" marR="142875" marT="9525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D242A"/>
                          </a:solidFill>
                          <a:latin typeface="Noto Sans"/>
                          <a:ea typeface="Noto Sans"/>
                          <a:cs typeface="Noto Sans"/>
                        </a:rPr>
                        <a:t>362,5</a:t>
                      </a:r>
                    </a:p>
                  </a:txBody>
                  <a:tcPr marL="142875" marR="142875" marT="95250" marB="95250" anchor="ctr">
                    <a:solidFill>
                      <a:srgbClr val="FFFFFF"/>
                    </a:solidFill>
                  </a:tcPr>
                </a:tc>
              </a:tr>
              <a:tr h="424295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D242A"/>
                          </a:solidFill>
                          <a:latin typeface="Noto Sans"/>
                          <a:ea typeface="Noto Sans"/>
                          <a:cs typeface="Noto Sans"/>
                        </a:rPr>
                        <a:t>19</a:t>
                      </a:r>
                    </a:p>
                  </a:txBody>
                  <a:tcPr marL="142875" marR="142875" marT="95250" marB="95250" anchor="ctr">
                    <a:solidFill>
                      <a:srgbClr val="F5F3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D242A"/>
                          </a:solidFill>
                          <a:latin typeface="Noto Sans"/>
                          <a:ea typeface="Noto Sans"/>
                          <a:cs typeface="Noto Sans"/>
                        </a:rPr>
                        <a:t>Четвёртая группа бычков: закуп и откорм</a:t>
                      </a:r>
                    </a:p>
                  </a:txBody>
                  <a:tcPr marL="142875" marR="142875" marT="95250" marB="95250" anchor="ctr">
                    <a:solidFill>
                      <a:srgbClr val="F5F3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D242A"/>
                          </a:solidFill>
                          <a:latin typeface="Noto Sans"/>
                          <a:ea typeface="Noto Sans"/>
                          <a:cs typeface="Noto Sans"/>
                        </a:rPr>
                        <a:t>362,5</a:t>
                      </a:r>
                    </a:p>
                  </a:txBody>
                  <a:tcPr marL="142875" marR="142875" marT="95250" marB="95250" anchor="ctr">
                    <a:solidFill>
                      <a:srgbClr val="F5F3F1"/>
                    </a:solidFill>
                  </a:tcPr>
                </a:tc>
              </a:tr>
              <a:tr h="424295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D242A"/>
                          </a:solidFill>
                          <a:latin typeface="Noto Sans"/>
                          <a:ea typeface="Noto Sans"/>
                          <a:cs typeface="Noto Sans"/>
                        </a:rPr>
                        <a:t>20</a:t>
                      </a:r>
                    </a:p>
                  </a:txBody>
                  <a:tcPr marL="142875" marR="142875" marT="9525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D242A"/>
                          </a:solidFill>
                          <a:latin typeface="Noto Sans"/>
                          <a:ea typeface="Noto Sans"/>
                          <a:cs typeface="Noto Sans"/>
                        </a:rPr>
                        <a:t>Пятая группа бычков: закуп и откорм</a:t>
                      </a:r>
                    </a:p>
                  </a:txBody>
                  <a:tcPr marL="142875" marR="142875" marT="9525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D242A"/>
                          </a:solidFill>
                          <a:latin typeface="Noto Sans"/>
                          <a:ea typeface="Noto Sans"/>
                          <a:cs typeface="Noto Sans"/>
                        </a:rPr>
                        <a:t>362,5</a:t>
                      </a:r>
                    </a:p>
                  </a:txBody>
                  <a:tcPr marL="142875" marR="142875" marT="95250" marB="95250" anchor="ctr">
                    <a:solidFill>
                      <a:srgbClr val="FFFFFF"/>
                    </a:solidFill>
                  </a:tcPr>
                </a:tc>
              </a:tr>
              <a:tr h="424295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D242A"/>
                          </a:solidFill>
                          <a:latin typeface="Noto Sans"/>
                          <a:ea typeface="Noto Sans"/>
                          <a:cs typeface="Noto Sans"/>
                        </a:rPr>
                        <a:t>21</a:t>
                      </a:r>
                    </a:p>
                  </a:txBody>
                  <a:tcPr marL="142875" marR="142875" marT="95250" marB="95250" anchor="ctr">
                    <a:solidFill>
                      <a:srgbClr val="F5F3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D242A"/>
                          </a:solidFill>
                          <a:latin typeface="Noto Sans"/>
                          <a:ea typeface="Noto Sans"/>
                          <a:cs typeface="Noto Sans"/>
                        </a:rPr>
                        <a:t>Шестая группа бычков: закуп и откорм</a:t>
                      </a:r>
                    </a:p>
                  </a:txBody>
                  <a:tcPr marL="142875" marR="142875" marT="95250" marB="95250" anchor="ctr">
                    <a:solidFill>
                      <a:srgbClr val="F5F3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D242A"/>
                          </a:solidFill>
                          <a:latin typeface="Noto Sans"/>
                          <a:ea typeface="Noto Sans"/>
                          <a:cs typeface="Noto Sans"/>
                        </a:rPr>
                        <a:t>362,5</a:t>
                      </a:r>
                    </a:p>
                  </a:txBody>
                  <a:tcPr marL="142875" marR="142875" marT="95250" marB="95250" anchor="ctr">
                    <a:solidFill>
                      <a:srgbClr val="F5F3F1"/>
                    </a:solidFill>
                  </a:tcPr>
                </a:tc>
              </a:tr>
              <a:tr h="424295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D242A"/>
                          </a:solidFill>
                          <a:latin typeface="Noto Sans"/>
                          <a:ea typeface="Noto Sans"/>
                          <a:cs typeface="Noto Sans"/>
                        </a:rPr>
                        <a:t>22</a:t>
                      </a:r>
                    </a:p>
                  </a:txBody>
                  <a:tcPr marL="142875" marR="142875" marT="9525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D242A"/>
                          </a:solidFill>
                          <a:latin typeface="Noto Sans"/>
                          <a:ea typeface="Noto Sans"/>
                          <a:cs typeface="Noto Sans"/>
                        </a:rPr>
                        <a:t>Седьмая группа бычков: закуп и откорм</a:t>
                      </a:r>
                    </a:p>
                  </a:txBody>
                  <a:tcPr marL="142875" marR="142875" marT="9525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D242A"/>
                          </a:solidFill>
                          <a:latin typeface="Noto Sans"/>
                          <a:ea typeface="Noto Sans"/>
                          <a:cs typeface="Noto Sans"/>
                        </a:rPr>
                        <a:t>362,5</a:t>
                      </a:r>
                    </a:p>
                  </a:txBody>
                  <a:tcPr marL="142875" marR="142875" marT="95250" marB="95250" anchor="ctr">
                    <a:solidFill>
                      <a:srgbClr val="FFFFFF"/>
                    </a:solidFill>
                  </a:tcPr>
                </a:tc>
              </a:tr>
              <a:tr h="424295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D242A"/>
                          </a:solidFill>
                          <a:latin typeface="Noto Sans"/>
                          <a:ea typeface="Noto Sans"/>
                          <a:cs typeface="Noto Sans"/>
                        </a:rPr>
                        <a:t>23</a:t>
                      </a:r>
                    </a:p>
                  </a:txBody>
                  <a:tcPr marL="142875" marR="142875" marT="95250" marB="95250" anchor="ctr">
                    <a:solidFill>
                      <a:srgbClr val="F5F3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D242A"/>
                          </a:solidFill>
                          <a:latin typeface="Noto Sans"/>
                          <a:ea typeface="Noto Sans"/>
                          <a:cs typeface="Noto Sans"/>
                        </a:rPr>
                        <a:t>Восьмая группа бычков: закуп и откорм</a:t>
                      </a:r>
                    </a:p>
                  </a:txBody>
                  <a:tcPr marL="142875" marR="142875" marT="95250" marB="95250" anchor="ctr">
                    <a:solidFill>
                      <a:srgbClr val="F5F3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D242A"/>
                          </a:solidFill>
                          <a:latin typeface="Noto Sans"/>
                          <a:ea typeface="Noto Sans"/>
                          <a:cs typeface="Noto Sans"/>
                        </a:rPr>
                        <a:t>362,5</a:t>
                      </a:r>
                    </a:p>
                  </a:txBody>
                  <a:tcPr marL="142875" marR="142875" marT="95250" marB="95250" anchor="ctr">
                    <a:solidFill>
                      <a:srgbClr val="F5F3F1"/>
                    </a:solidFill>
                  </a:tcPr>
                </a:tc>
              </a:tr>
              <a:tr h="424295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D242A"/>
                          </a:solidFill>
                          <a:latin typeface="Noto Sans"/>
                          <a:ea typeface="Noto Sans"/>
                          <a:cs typeface="Noto Sans"/>
                        </a:rPr>
                        <a:t>24</a:t>
                      </a:r>
                    </a:p>
                  </a:txBody>
                  <a:tcPr marL="142875" marR="142875" marT="9525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D242A"/>
                          </a:solidFill>
                          <a:latin typeface="Noto Sans"/>
                          <a:ea typeface="Noto Sans"/>
                          <a:cs typeface="Noto Sans"/>
                        </a:rPr>
                        <a:t>Девятая группа бычков: закуп и откорм</a:t>
                      </a:r>
                    </a:p>
                  </a:txBody>
                  <a:tcPr marL="142875" marR="142875" marT="9525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D242A"/>
                          </a:solidFill>
                          <a:latin typeface="Noto Sans"/>
                          <a:ea typeface="Noto Sans"/>
                          <a:cs typeface="Noto Sans"/>
                        </a:rPr>
                        <a:t>362,5</a:t>
                      </a:r>
                    </a:p>
                  </a:txBody>
                  <a:tcPr marL="142875" marR="142875" marT="95250" marB="95250" anchor="ctr">
                    <a:solidFill>
                      <a:srgbClr val="FFFFFF"/>
                    </a:solidFill>
                  </a:tcPr>
                </a:tc>
              </a:tr>
              <a:tr h="424295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D242A"/>
                          </a:solidFill>
                          <a:latin typeface="Noto Sans"/>
                          <a:ea typeface="Noto Sans"/>
                          <a:cs typeface="Noto Sans"/>
                        </a:rPr>
                        <a:t>25</a:t>
                      </a:r>
                    </a:p>
                  </a:txBody>
                  <a:tcPr marL="142875" marR="142875" marT="95250" marB="95250" anchor="ctr">
                    <a:solidFill>
                      <a:srgbClr val="F5F3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D242A"/>
                          </a:solidFill>
                          <a:latin typeface="Noto Sans"/>
                          <a:ea typeface="Noto Sans"/>
                          <a:cs typeface="Noto Sans"/>
                        </a:rPr>
                        <a:t>Десятая группа бычков: закуп и откорм</a:t>
                      </a:r>
                    </a:p>
                  </a:txBody>
                  <a:tcPr marL="142875" marR="142875" marT="95250" marB="95250" anchor="ctr">
                    <a:solidFill>
                      <a:srgbClr val="F5F3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D242A"/>
                          </a:solidFill>
                          <a:latin typeface="Noto Sans"/>
                          <a:ea typeface="Noto Sans"/>
                          <a:cs typeface="Noto Sans"/>
                        </a:rPr>
                        <a:t>362,5</a:t>
                      </a:r>
                    </a:p>
                  </a:txBody>
                  <a:tcPr marL="142875" marR="142875" marT="95250" marB="95250" anchor="ctr">
                    <a:solidFill>
                      <a:srgbClr val="F5F3F1"/>
                    </a:solidFill>
                  </a:tcPr>
                </a:tc>
              </a:tr>
              <a:tr h="424295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D242A"/>
                          </a:solidFill>
                          <a:latin typeface="Noto Sans"/>
                          <a:ea typeface="Noto Sans"/>
                          <a:cs typeface="Noto Sans"/>
                        </a:rPr>
                        <a:t>26</a:t>
                      </a:r>
                    </a:p>
                  </a:txBody>
                  <a:tcPr marL="142875" marR="142875" marT="9525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D242A"/>
                          </a:solidFill>
                          <a:latin typeface="Noto Sans"/>
                          <a:ea typeface="Noto Sans"/>
                          <a:cs typeface="Noto Sans"/>
                        </a:rPr>
                        <a:t>Начало забоя КРС и реализации продукции</a:t>
                      </a:r>
                    </a:p>
                  </a:txBody>
                  <a:tcPr marL="142875" marR="142875" marT="9525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D242A"/>
                          </a:solidFill>
                          <a:latin typeface="Noto Sans"/>
                          <a:ea typeface="Noto Sans"/>
                          <a:cs typeface="Noto Sans"/>
                        </a:rPr>
                        <a:t>Не указана</a:t>
                      </a:r>
                    </a:p>
                  </a:txBody>
                  <a:tcPr marL="142875" marR="142875" marT="95250" marB="95250" anchor="ctr">
                    <a:solidFill>
                      <a:srgbClr val="FFFFFF"/>
                    </a:solidFill>
                  </a:tcPr>
                </a:tc>
              </a:tr>
              <a:tr h="424295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D242A"/>
                          </a:solidFill>
                          <a:latin typeface="Noto Sans"/>
                          <a:ea typeface="Noto Sans"/>
                          <a:cs typeface="Noto Sans"/>
                        </a:rPr>
                        <a:t>Итого</a:t>
                      </a:r>
                    </a:p>
                  </a:txBody>
                  <a:tcPr marL="142875" marR="142875" marT="95250" marB="95250" anchor="ctr">
                    <a:solidFill>
                      <a:srgbClr val="F5F3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D242A"/>
                          </a:solidFill>
                          <a:latin typeface="Noto Sans"/>
                          <a:ea typeface="Noto Sans"/>
                          <a:cs typeface="Noto Sans"/>
                        </a:rPr>
                        <a:t>Этап 2</a:t>
                      </a:r>
                    </a:p>
                  </a:txBody>
                  <a:tcPr marL="142875" marR="142875" marT="95250" marB="95250" anchor="ctr">
                    <a:solidFill>
                      <a:srgbClr val="F5F3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D242A"/>
                          </a:solidFill>
                          <a:latin typeface="Noto Sans"/>
                          <a:ea typeface="Noto Sans"/>
                          <a:cs typeface="Noto Sans"/>
                        </a:rPr>
                        <a:t>2 900,0</a:t>
                      </a:r>
                    </a:p>
                  </a:txBody>
                  <a:tcPr marL="142875" marR="142875" marT="95250" marB="95250" anchor="ctr">
                    <a:solidFill>
                      <a:srgbClr val="F5F3F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544693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6FB8D85-900C-4E70-AC49-D85799B480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138237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3600" b="1">
                <a:solidFill>
                  <a:srgbClr val="1D242A"/>
                </a:solidFill>
                <a:latin typeface="Noto Sans"/>
                <a:ea typeface="Noto Sans"/>
                <a:cs typeface="Noto Sans"/>
              </a:defRPr>
            </a:defPPr>
          </a:lstStyle>
          <a:p xmlns:a="http://schemas.openxmlformats.org/drawingml/2006/main">
            <a:pPr algn="l">
              <a:defRPr sz="3600" b="1">
                <a:solidFill>
                  <a:srgbClr val="1D242A"/>
                </a:solidFill>
                <a:latin typeface="Noto Sans"/>
                <a:ea typeface="Noto Sans"/>
                <a:cs typeface="Noto Sans"/>
              </a:defRPr>
            </a:pPr>
            <a:r>
              <a:rPr sz="3600" b="1">
                <a:solidFill>
                  <a:srgbClr val="1D242A"/>
                </a:solidFill>
                <a:latin typeface="Noto Sans"/>
                <a:ea typeface="Noto Sans"/>
                <a:cs typeface="Noto Sans"/>
              </a:rPr>
              <a:t>Вложения по статьям графика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0070C79-AB29-4C6C-8F5D-782538A3B1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28750"/>
            <a:ext cx="12287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1800" b="0">
                <a:solidFill>
                  <a:srgbClr val="626B75"/>
                </a:solidFill>
                <a:latin typeface="Noto Sans"/>
                <a:ea typeface="Noto Sans"/>
                <a:cs typeface="Noto Sans"/>
              </a:defRPr>
            </a:defPPr>
          </a:lstStyle>
          <a:p xmlns:a="http://schemas.openxmlformats.org/drawingml/2006/main">
            <a:pPr algn="l">
              <a:defRPr sz="1800" b="0">
                <a:solidFill>
                  <a:srgbClr val="626B75"/>
                </a:solidFill>
                <a:latin typeface="Noto Sans"/>
                <a:ea typeface="Noto Sans"/>
                <a:cs typeface="Noto Sans"/>
              </a:defRPr>
            </a:pPr>
            <a:r>
              <a:rPr sz="1800" b="0">
                <a:solidFill>
                  <a:srgbClr val="626B75"/>
                </a:solidFill>
                <a:latin typeface="Noto Sans"/>
                <a:ea typeface="Noto Sans"/>
                <a:cs typeface="Noto Sans"/>
              </a:rPr>
              <a:t>Предварительная модель, млн тенге</a:t>
            </a:r>
          </a:p>
        </p:txBody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730E6EC-36D8-4C60-AA0A-9614735CD5E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3d6129b33604f6b"/>
          <a:stretch xmlns:a="http://schemas.openxmlformats.org/drawingml/2006/main"/>
        </p:blipFill>
        <p:spPr>
          <a:xfrm xmlns:a="http://schemas.openxmlformats.org/drawingml/2006/main">
            <a:off x="12287250" y="428625"/>
            <a:ext cx="704850" cy="704850"/>
          </a:xfrm>
          <a:prstGeom xmlns:a="http://schemas.openxmlformats.org/drawingml/2006/main" prst="ellipse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2E3DD88-8F9E-42AF-B194-3BC82FF291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86625"/>
            <a:ext cx="3333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1125" b="0">
                <a:solidFill>
                  <a:srgbClr val="626B75"/>
                </a:solidFill>
                <a:latin typeface="Noto Sans"/>
                <a:ea typeface="Noto Sans"/>
                <a:cs typeface="Noto Sans"/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626B75"/>
                </a:solidFill>
                <a:latin typeface="Noto Sans"/>
                <a:ea typeface="Noto Sans"/>
                <a:cs typeface="Noto Sans"/>
              </a:defRPr>
            </a:pPr>
            <a:r>
              <a:rPr sz="1125" b="0">
                <a:solidFill>
                  <a:srgbClr val="626B75"/>
                </a:solidFill>
                <a:latin typeface="Noto Sans"/>
                <a:ea typeface="Noto Sans"/>
                <a:cs typeface="Noto Sans"/>
              </a:rPr>
              <a:t>SAMGAU AGRO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153BDB8-3096-46DA-AA46-B6B64720C0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77750" y="7219950"/>
            <a:ext cx="5238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r">
              <a:defRPr sz="1350" b="1">
                <a:solidFill>
                  <a:srgbClr val="80162B"/>
                </a:solidFill>
                <a:latin typeface="Noto Sans"/>
                <a:ea typeface="Noto Sans"/>
                <a:cs typeface="Noto Sans"/>
              </a:defRPr>
            </a:defPPr>
          </a:lstStyle>
          <a:p xmlns:a="http://schemas.openxmlformats.org/drawingml/2006/main">
            <a:pPr algn="r">
              <a:defRPr sz="1350" b="1">
                <a:solidFill>
                  <a:srgbClr val="80162B"/>
                </a:solidFill>
                <a:latin typeface="Noto Sans"/>
                <a:ea typeface="Noto Sans"/>
                <a:cs typeface="Noto Sans"/>
              </a:defRPr>
            </a:pPr>
            <a:r>
              <a:rPr sz="1350" b="1">
                <a:solidFill>
                  <a:srgbClr val="80162B"/>
                </a:solidFill>
                <a:latin typeface="Noto Sans"/>
                <a:ea typeface="Noto Sans"/>
                <a:cs typeface="Noto Sans"/>
              </a:rPr>
              <a:t>16</a:t>
            </a:r>
          </a:p>
        </p:txBody>
      </p:sp>
      <p:graphicFrame>
        <p:nvGraphicFramePr>
          <p:cNvPr id="6" name="Chart">
            <a:extLst xmlns:a="http://schemas.openxmlformats.org/drawingml/2006/main">
              <a:ext uri="{FF2B5EF4-FFF2-40B4-BE49-F238E27FC236}">
                <a16:creationId xmlns:a16="http://schemas.microsoft.com/office/drawing/2014/main" id="{FA79C1DC-DB0E-4D29-B3ED-9815C2A2C997}"/>
              </a:ext>
            </a:extLst>
          </p:cNvPr>
          <p:cNvGraphicFramePr/>
          <p:nvPr/>
        </p:nvGraphicFramePr>
        <p:xfrm>
          <a:off xmlns:a="http://schemas.openxmlformats.org/drawingml/2006/main" x="571500" y="2190750"/>
          <a:ext xmlns:a="http://schemas.openxmlformats.org/drawingml/2006/main" cx="8810625" cy="436245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df0430ee34d24529"/>
          </a:graphicData>
        </a:graphic>
      </p:graphicFrame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CFE1202-83CF-4AE5-902E-E7FEE2E71D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2362200"/>
            <a:ext cx="3286125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5025" b="1">
                <a:solidFill>
                  <a:srgbClr val="80162B"/>
                </a:solidFill>
                <a:latin typeface="Noto Sans"/>
                <a:ea typeface="Noto Sans"/>
                <a:cs typeface="Noto Sans"/>
              </a:defRPr>
            </a:defPPr>
          </a:lstStyle>
          <a:p xmlns:a="http://schemas.openxmlformats.org/drawingml/2006/main">
            <a:pPr algn="l">
              <a:defRPr sz="5025" b="1">
                <a:solidFill>
                  <a:srgbClr val="80162B"/>
                </a:solidFill>
                <a:latin typeface="Noto Sans"/>
                <a:ea typeface="Noto Sans"/>
                <a:cs typeface="Noto Sans"/>
              </a:defRPr>
            </a:pPr>
            <a:r>
              <a:rPr sz="5025" b="1">
                <a:solidFill>
                  <a:srgbClr val="80162B"/>
                </a:solidFill>
                <a:latin typeface="Noto Sans"/>
                <a:ea typeface="Noto Sans"/>
                <a:cs typeface="Noto Sans"/>
              </a:rPr>
              <a:t>16 156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588188E-4D1C-4A94-A195-2F2E7506DF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3238500"/>
            <a:ext cx="3286125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1800" b="0">
                <a:solidFill>
                  <a:srgbClr val="626B75"/>
                </a:solidFill>
                <a:latin typeface="Noto Sans"/>
                <a:ea typeface="Noto Sans"/>
                <a:cs typeface="Noto Sans"/>
              </a:defRPr>
            </a:defPPr>
          </a:lstStyle>
          <a:p xmlns:a="http://schemas.openxmlformats.org/drawingml/2006/main">
            <a:pPr algn="l">
              <a:defRPr sz="1800" b="0">
                <a:solidFill>
                  <a:srgbClr val="626B75"/>
                </a:solidFill>
                <a:latin typeface="Noto Sans"/>
                <a:ea typeface="Noto Sans"/>
                <a:cs typeface="Noto Sans"/>
              </a:defRPr>
            </a:pPr>
            <a:r>
              <a:rPr sz="1800" b="0">
                <a:solidFill>
                  <a:srgbClr val="626B75"/>
                </a:solidFill>
                <a:latin typeface="Noto Sans"/>
                <a:ea typeface="Noto Sans"/>
                <a:cs typeface="Noto Sans"/>
              </a:rPr>
              <a:t>млн ₸</a:t>
            </a:r>
          </a:p>
          <a:p xmlns:a="http://schemas.openxmlformats.org/drawingml/2006/main">
            <a:pPr algn="l">
              <a:defRPr sz="1800" b="0">
                <a:solidFill>
                  <a:srgbClr val="626B75"/>
                </a:solidFill>
                <a:latin typeface="Noto Sans"/>
                <a:ea typeface="Noto Sans"/>
                <a:cs typeface="Noto Sans"/>
              </a:defRPr>
            </a:pPr>
            <a:r>
              <a:rPr sz="1800" b="0">
                <a:solidFill>
                  <a:srgbClr val="626B75"/>
                </a:solidFill>
                <a:latin typeface="Noto Sans"/>
                <a:ea typeface="Noto Sans"/>
                <a:cs typeface="Noto Sans"/>
              </a:rPr>
              <a:t>сумма графика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1410E3C-F824-44D4-BF33-10C4833CDD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4533900"/>
            <a:ext cx="3286125" cy="1800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1875" b="0">
                <a:solidFill>
                  <a:srgbClr val="626B75"/>
                </a:solidFill>
                <a:latin typeface="Noto Sans"/>
                <a:ea typeface="Noto Sans"/>
                <a:cs typeface="Noto Sans"/>
              </a:defRPr>
            </a:defPPr>
          </a:lstStyle>
          <a:p xmlns:a="http://schemas.openxmlformats.org/drawingml/2006/main">
            <a:pPr algn="l">
              <a:defRPr sz="1875" b="0">
                <a:solidFill>
                  <a:srgbClr val="626B75"/>
                </a:solidFill>
                <a:latin typeface="Noto Sans"/>
                <a:ea typeface="Noto Sans"/>
                <a:cs typeface="Noto Sans"/>
              </a:defRPr>
            </a:pPr>
            <a:r>
              <a:rPr sz="1875" b="0">
                <a:solidFill>
                  <a:srgbClr val="626B75"/>
                </a:solidFill>
                <a:latin typeface="Noto Sans"/>
                <a:ea typeface="Noto Sans"/>
                <a:cs typeface="Noto Sans"/>
              </a:rPr>
              <a:t>В общем бюджете</a:t>
            </a:r>
          </a:p>
          <a:p xmlns:a="http://schemas.openxmlformats.org/drawingml/2006/main">
            <a:pPr algn="l">
              <a:defRPr sz="1875" b="0">
                <a:solidFill>
                  <a:srgbClr val="626B75"/>
                </a:solidFill>
                <a:latin typeface="Noto Sans"/>
                <a:ea typeface="Noto Sans"/>
                <a:cs typeface="Noto Sans"/>
              </a:defRPr>
            </a:pPr>
            <a:r>
              <a:rPr sz="1875" b="0">
                <a:solidFill>
                  <a:srgbClr val="626B75"/>
                </a:solidFill>
                <a:latin typeface="Noto Sans"/>
                <a:ea typeface="Noto Sans"/>
                <a:cs typeface="Noto Sans"/>
              </a:rPr>
              <a:t>указано 20 700 млн ₸.</a:t>
            </a:r>
          </a:p>
          <a:p xmlns:a="http://schemas.openxmlformats.org/drawingml/2006/main">
            <a:pPr algn="l">
              <a:defRPr sz="1875" b="0">
                <a:solidFill>
                  <a:srgbClr val="626B75"/>
                </a:solidFill>
                <a:latin typeface="Noto Sans"/>
                <a:ea typeface="Noto Sans"/>
                <a:cs typeface="Noto Sans"/>
              </a:defRPr>
            </a:pPr>
            <a:r>
              <a:rPr sz="1875" b="0">
                <a:solidFill>
                  <a:srgbClr val="626B75"/>
                </a:solidFill>
                <a:latin typeface="Noto Sans"/>
                <a:ea typeface="Noto Sans"/>
                <a:cs typeface="Noto Sans"/>
              </a:rPr>
              <a:t>Разница 4 544 млн ₸</a:t>
            </a:r>
          </a:p>
          <a:p xmlns:a="http://schemas.openxmlformats.org/drawingml/2006/main">
            <a:pPr algn="l">
              <a:defRPr sz="1875" b="0">
                <a:solidFill>
                  <a:srgbClr val="626B75"/>
                </a:solidFill>
                <a:latin typeface="Noto Sans"/>
                <a:ea typeface="Noto Sans"/>
                <a:cs typeface="Noto Sans"/>
              </a:defRPr>
            </a:pPr>
            <a:r>
              <a:rPr sz="1875" b="0">
                <a:solidFill>
                  <a:srgbClr val="626B75"/>
                </a:solidFill>
                <a:latin typeface="Noto Sans"/>
                <a:ea typeface="Noto Sans"/>
                <a:cs typeface="Noto Sans"/>
              </a:rPr>
              <a:t>требует расшифровки.</a:t>
            </a:r>
          </a:p>
        </p:txBody>
      </p:sp>
    </p:spTree>
    <p:extLst>
      <p:ext uri="{BB962C8B-B14F-4D97-AF65-F5344CB8AC3E}">
        <p14:creationId xmlns:p14="http://schemas.microsoft.com/office/powerpoint/2010/main" val="43088401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61D25A9-183F-43B0-8482-209715F28B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138237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3600" b="1">
                <a:solidFill>
                  <a:srgbClr val="1D242A"/>
                </a:solidFill>
                <a:latin typeface="Noto Sans"/>
                <a:ea typeface="Noto Sans"/>
                <a:cs typeface="Noto Sans"/>
              </a:defRPr>
            </a:defPPr>
          </a:lstStyle>
          <a:p xmlns:a="http://schemas.openxmlformats.org/drawingml/2006/main">
            <a:pPr algn="l">
              <a:defRPr sz="3600" b="1">
                <a:solidFill>
                  <a:srgbClr val="1D242A"/>
                </a:solidFill>
                <a:latin typeface="Noto Sans"/>
                <a:ea typeface="Noto Sans"/>
                <a:cs typeface="Noto Sans"/>
              </a:defRPr>
            </a:pPr>
            <a:r>
              <a:rPr sz="3600" b="1">
                <a:solidFill>
                  <a:srgbClr val="1D242A"/>
                </a:solidFill>
                <a:latin typeface="Noto Sans"/>
                <a:ea typeface="Noto Sans"/>
                <a:cs typeface="Noto Sans"/>
              </a:rPr>
              <a:t>Прогноз расходов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12253FF-F70D-4C5C-B951-BA72014FAF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28750"/>
            <a:ext cx="12287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1800" b="0">
                <a:solidFill>
                  <a:srgbClr val="626B75"/>
                </a:solidFill>
                <a:latin typeface="Noto Sans"/>
                <a:ea typeface="Noto Sans"/>
                <a:cs typeface="Noto Sans"/>
              </a:defRPr>
            </a:defPPr>
          </a:lstStyle>
          <a:p xmlns:a="http://schemas.openxmlformats.org/drawingml/2006/main">
            <a:pPr algn="l">
              <a:defRPr sz="1800" b="0">
                <a:solidFill>
                  <a:srgbClr val="626B75"/>
                </a:solidFill>
                <a:latin typeface="Noto Sans"/>
                <a:ea typeface="Noto Sans"/>
                <a:cs typeface="Noto Sans"/>
              </a:defRPr>
            </a:pPr>
            <a:r>
              <a:rPr sz="1800" b="0">
                <a:solidFill>
                  <a:srgbClr val="626B75"/>
                </a:solidFill>
                <a:latin typeface="Noto Sans"/>
                <a:ea typeface="Noto Sans"/>
                <a:cs typeface="Noto Sans"/>
              </a:rPr>
              <a:t>Предварительная модель 2025–2035 годов, млн тенге</a:t>
            </a:r>
          </a:p>
        </p:txBody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06178F0-925C-4472-A85C-CD120A76804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2ae6e7b7c184ead"/>
          <a:stretch xmlns:a="http://schemas.openxmlformats.org/drawingml/2006/main"/>
        </p:blipFill>
        <p:spPr>
          <a:xfrm xmlns:a="http://schemas.openxmlformats.org/drawingml/2006/main">
            <a:off x="12287250" y="428625"/>
            <a:ext cx="704850" cy="704850"/>
          </a:xfrm>
          <a:prstGeom xmlns:a="http://schemas.openxmlformats.org/drawingml/2006/main" prst="ellipse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6EDD228-C070-4341-8E41-C35EA9B30C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86625"/>
            <a:ext cx="3333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1125" b="0">
                <a:solidFill>
                  <a:srgbClr val="626B75"/>
                </a:solidFill>
                <a:latin typeface="Noto Sans"/>
                <a:ea typeface="Noto Sans"/>
                <a:cs typeface="Noto Sans"/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626B75"/>
                </a:solidFill>
                <a:latin typeface="Noto Sans"/>
                <a:ea typeface="Noto Sans"/>
                <a:cs typeface="Noto Sans"/>
              </a:defRPr>
            </a:pPr>
            <a:r>
              <a:rPr sz="1125" b="0">
                <a:solidFill>
                  <a:srgbClr val="626B75"/>
                </a:solidFill>
                <a:latin typeface="Noto Sans"/>
                <a:ea typeface="Noto Sans"/>
                <a:cs typeface="Noto Sans"/>
              </a:rPr>
              <a:t>SAMGAU AGRO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A0FA666-2E6F-48E1-B8F3-1BBFB59BE7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77750" y="7219950"/>
            <a:ext cx="5238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r">
              <a:defRPr sz="1350" b="1">
                <a:solidFill>
                  <a:srgbClr val="80162B"/>
                </a:solidFill>
                <a:latin typeface="Noto Sans"/>
                <a:ea typeface="Noto Sans"/>
                <a:cs typeface="Noto Sans"/>
              </a:defRPr>
            </a:defPPr>
          </a:lstStyle>
          <a:p xmlns:a="http://schemas.openxmlformats.org/drawingml/2006/main">
            <a:pPr algn="r">
              <a:defRPr sz="1350" b="1">
                <a:solidFill>
                  <a:srgbClr val="80162B"/>
                </a:solidFill>
                <a:latin typeface="Noto Sans"/>
                <a:ea typeface="Noto Sans"/>
                <a:cs typeface="Noto Sans"/>
              </a:defRPr>
            </a:pPr>
            <a:r>
              <a:rPr sz="1350" b="1">
                <a:solidFill>
                  <a:srgbClr val="80162B"/>
                </a:solidFill>
                <a:latin typeface="Noto Sans"/>
                <a:ea typeface="Noto Sans"/>
                <a:cs typeface="Noto Sans"/>
              </a:rPr>
              <a:t>17</a:t>
            </a:r>
          </a:p>
        </p:txBody>
      </p:sp>
      <p:graphicFrame>
        <p:nvGraphicFramePr>
          <p:cNvPr id="6" name="Chart">
            <a:extLst xmlns:a="http://schemas.openxmlformats.org/drawingml/2006/main">
              <a:ext uri="{FF2B5EF4-FFF2-40B4-BE49-F238E27FC236}">
                <a16:creationId xmlns:a16="http://schemas.microsoft.com/office/drawing/2014/main" id="{06CFA1A5-CABC-464B-8C02-1DDB79DF7E5B}"/>
              </a:ext>
            </a:extLst>
          </p:cNvPr>
          <p:cNvGraphicFramePr/>
          <p:nvPr/>
        </p:nvGraphicFramePr>
        <p:xfrm>
          <a:off xmlns:a="http://schemas.openxmlformats.org/drawingml/2006/main" x="685800" y="2162175"/>
          <a:ext xmlns:a="http://schemas.openxmlformats.org/drawingml/2006/main" cx="9810750" cy="428625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b2f848459173422f"/>
          </a:graphicData>
        </a:graphic>
      </p:graphicFrame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B3E9A81-EFAF-4015-BB32-3301EFD3CA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2286000"/>
            <a:ext cx="22288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3825" b="1">
                <a:solidFill>
                  <a:srgbClr val="80162B"/>
                </a:solidFill>
                <a:latin typeface="Noto Sans"/>
                <a:ea typeface="Noto Sans"/>
                <a:cs typeface="Noto Sans"/>
              </a:defRPr>
            </a:defPPr>
          </a:lstStyle>
          <a:p xmlns:a="http://schemas.openxmlformats.org/drawingml/2006/main">
            <a:pPr algn="l">
              <a:defRPr sz="3825" b="1">
                <a:solidFill>
                  <a:srgbClr val="80162B"/>
                </a:solidFill>
                <a:latin typeface="Noto Sans"/>
                <a:ea typeface="Noto Sans"/>
                <a:cs typeface="Noto Sans"/>
              </a:defRPr>
            </a:pPr>
            <a:r>
              <a:rPr sz="3825" b="1">
                <a:solidFill>
                  <a:srgbClr val="80162B"/>
                </a:solidFill>
                <a:latin typeface="Noto Sans"/>
                <a:ea typeface="Noto Sans"/>
                <a:cs typeface="Noto Sans"/>
              </a:rPr>
              <a:t>≈38 %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B78E084-7F40-458C-B9FD-C61078D5B2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3181350"/>
            <a:ext cx="214312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1875" b="0">
                <a:solidFill>
                  <a:srgbClr val="626B75"/>
                </a:solidFill>
                <a:latin typeface="Noto Sans"/>
                <a:ea typeface="Noto Sans"/>
                <a:cs typeface="Noto Sans"/>
              </a:defRPr>
            </a:defPPr>
          </a:lstStyle>
          <a:p xmlns:a="http://schemas.openxmlformats.org/drawingml/2006/main">
            <a:pPr algn="l">
              <a:defRPr sz="1875" b="0">
                <a:solidFill>
                  <a:srgbClr val="626B75"/>
                </a:solidFill>
                <a:latin typeface="Noto Sans"/>
                <a:ea typeface="Noto Sans"/>
                <a:cs typeface="Noto Sans"/>
              </a:defRPr>
            </a:pPr>
            <a:r>
              <a:rPr sz="1875" b="0">
                <a:solidFill>
                  <a:srgbClr val="626B75"/>
                </a:solidFill>
                <a:latin typeface="Noto Sans"/>
                <a:ea typeface="Noto Sans"/>
                <a:cs typeface="Noto Sans"/>
              </a:rPr>
              <a:t>доля ГСМ</a:t>
            </a:r>
          </a:p>
          <a:p xmlns:a="http://schemas.openxmlformats.org/drawingml/2006/main">
            <a:pPr algn="l">
              <a:defRPr sz="1875" b="0">
                <a:solidFill>
                  <a:srgbClr val="626B75"/>
                </a:solidFill>
                <a:latin typeface="Noto Sans"/>
                <a:ea typeface="Noto Sans"/>
                <a:cs typeface="Noto Sans"/>
              </a:defRPr>
            </a:pPr>
            <a:r>
              <a:rPr sz="1875" b="0">
                <a:solidFill>
                  <a:srgbClr val="626B75"/>
                </a:solidFill>
                <a:latin typeface="Noto Sans"/>
                <a:ea typeface="Noto Sans"/>
                <a:cs typeface="Noto Sans"/>
              </a:rPr>
              <a:t>в 2035 году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04363A0-0C3A-45DA-880C-4AA5DB10D8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638925"/>
            <a:ext cx="2476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1725" b="1">
                <a:solidFill>
                  <a:srgbClr val="1D242A"/>
                </a:solidFill>
                <a:latin typeface="Noto Sans"/>
                <a:ea typeface="Noto Sans"/>
                <a:cs typeface="Noto Sans"/>
              </a:defRPr>
            </a:defPPr>
          </a:lstStyle>
          <a:p xmlns:a="http://schemas.openxmlformats.org/drawingml/2006/main">
            <a:pPr algn="l">
              <a:defRPr sz="1725" b="1">
                <a:solidFill>
                  <a:srgbClr val="1D242A"/>
                </a:solidFill>
                <a:latin typeface="Noto Sans"/>
                <a:ea typeface="Noto Sans"/>
                <a:cs typeface="Noto Sans"/>
              </a:defRPr>
            </a:pPr>
            <a:r>
              <a:rPr sz="1725" b="1">
                <a:solidFill>
                  <a:srgbClr val="1D242A"/>
                </a:solidFill>
                <a:latin typeface="Noto Sans"/>
                <a:ea typeface="Noto Sans"/>
                <a:cs typeface="Noto Sans"/>
              </a:rPr>
              <a:t>Статьи расходов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1BC9BC6-E12F-481A-9E25-3AD3768F47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6638925"/>
            <a:ext cx="966787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1575" b="0">
                <a:solidFill>
                  <a:srgbClr val="626B75"/>
                </a:solidFill>
                <a:latin typeface="Noto Sans"/>
                <a:ea typeface="Noto Sans"/>
                <a:cs typeface="Noto Sans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626B75"/>
                </a:solidFill>
                <a:latin typeface="Noto Sans"/>
                <a:ea typeface="Noto Sans"/>
                <a:cs typeface="Noto Sans"/>
              </a:defRPr>
            </a:pPr>
            <a:r>
              <a:rPr sz="1575" b="0">
                <a:solidFill>
                  <a:srgbClr val="626B75"/>
                </a:solidFill>
                <a:latin typeface="Noto Sans"/>
                <a:ea typeface="Noto Sans"/>
                <a:cs typeface="Noto Sans"/>
              </a:rPr>
              <a:t>ГСМ и смазочные материалы, ФОТ, коммунальные, административные и прочие расходы</a:t>
            </a:r>
          </a:p>
        </p:txBody>
      </p:sp>
    </p:spTree>
    <p:extLst>
      <p:ext uri="{BB962C8B-B14F-4D97-AF65-F5344CB8AC3E}">
        <p14:creationId xmlns:p14="http://schemas.microsoft.com/office/powerpoint/2010/main" val="1442546335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0A928F1-3747-4245-A0F2-9BFF70FA2A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138237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3600" b="1">
                <a:solidFill>
                  <a:srgbClr val="1D242A"/>
                </a:solidFill>
                <a:latin typeface="Noto Sans"/>
                <a:ea typeface="Noto Sans"/>
                <a:cs typeface="Noto Sans"/>
              </a:defRPr>
            </a:defPPr>
          </a:lstStyle>
          <a:p xmlns:a="http://schemas.openxmlformats.org/drawingml/2006/main">
            <a:pPr algn="l">
              <a:defRPr sz="3600" b="1">
                <a:solidFill>
                  <a:srgbClr val="1D242A"/>
                </a:solidFill>
                <a:latin typeface="Noto Sans"/>
                <a:ea typeface="Noto Sans"/>
                <a:cs typeface="Noto Sans"/>
              </a:defRPr>
            </a:pPr>
            <a:r>
              <a:rPr sz="3600" b="1">
                <a:solidFill>
                  <a:srgbClr val="1D242A"/>
                </a:solidFill>
                <a:latin typeface="Noto Sans"/>
                <a:ea typeface="Noto Sans"/>
                <a:cs typeface="Noto Sans"/>
              </a:rPr>
              <a:t>Структура расходов по категориям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3886049-ABEF-4053-8832-4AD3C6354E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28750"/>
            <a:ext cx="12287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1800" b="0">
                <a:solidFill>
                  <a:srgbClr val="626B75"/>
                </a:solidFill>
                <a:latin typeface="Noto Sans"/>
                <a:ea typeface="Noto Sans"/>
                <a:cs typeface="Noto Sans"/>
              </a:defRPr>
            </a:defPPr>
          </a:lstStyle>
          <a:p xmlns:a="http://schemas.openxmlformats.org/drawingml/2006/main">
            <a:pPr algn="l">
              <a:defRPr sz="1800" b="0">
                <a:solidFill>
                  <a:srgbClr val="626B75"/>
                </a:solidFill>
                <a:latin typeface="Noto Sans"/>
                <a:ea typeface="Noto Sans"/>
                <a:cs typeface="Noto Sans"/>
              </a:defRPr>
            </a:pPr>
            <a:r>
              <a:rPr sz="1800" b="0">
                <a:solidFill>
                  <a:srgbClr val="626B75"/>
                </a:solidFill>
                <a:latin typeface="Noto Sans"/>
                <a:ea typeface="Noto Sans"/>
                <a:cs typeface="Noto Sans"/>
              </a:rPr>
              <a:t>Исходный график финансовой модели, 2025–2035 годы</a:t>
            </a:r>
          </a:p>
        </p:txBody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3F6C092-555B-42A7-8EAF-5F201E233AD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61c20ad5c1a4f49"/>
          <a:stretch xmlns:a="http://schemas.openxmlformats.org/drawingml/2006/main"/>
        </p:blipFill>
        <p:spPr>
          <a:xfrm xmlns:a="http://schemas.openxmlformats.org/drawingml/2006/main">
            <a:off x="12287250" y="428625"/>
            <a:ext cx="704850" cy="704850"/>
          </a:xfrm>
          <a:prstGeom xmlns:a="http://schemas.openxmlformats.org/drawingml/2006/main" prst="ellipse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245FC8C-2853-4C7C-AB94-2C4ED7F85B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86625"/>
            <a:ext cx="3333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1125" b="0">
                <a:solidFill>
                  <a:srgbClr val="626B75"/>
                </a:solidFill>
                <a:latin typeface="Noto Sans"/>
                <a:ea typeface="Noto Sans"/>
                <a:cs typeface="Noto Sans"/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626B75"/>
                </a:solidFill>
                <a:latin typeface="Noto Sans"/>
                <a:ea typeface="Noto Sans"/>
                <a:cs typeface="Noto Sans"/>
              </a:defRPr>
            </a:pPr>
            <a:r>
              <a:rPr sz="1125" b="0">
                <a:solidFill>
                  <a:srgbClr val="626B75"/>
                </a:solidFill>
                <a:latin typeface="Noto Sans"/>
                <a:ea typeface="Noto Sans"/>
                <a:cs typeface="Noto Sans"/>
              </a:rPr>
              <a:t>SAMGAU AGRO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D056B1F-8CD3-4AB8-9E3D-8481FF49D1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77750" y="7219950"/>
            <a:ext cx="5238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r">
              <a:defRPr sz="1350" b="1">
                <a:solidFill>
                  <a:srgbClr val="80162B"/>
                </a:solidFill>
                <a:latin typeface="Noto Sans"/>
                <a:ea typeface="Noto Sans"/>
                <a:cs typeface="Noto Sans"/>
              </a:defRPr>
            </a:defPPr>
          </a:lstStyle>
          <a:p xmlns:a="http://schemas.openxmlformats.org/drawingml/2006/main">
            <a:pPr algn="r">
              <a:defRPr sz="1350" b="1">
                <a:solidFill>
                  <a:srgbClr val="80162B"/>
                </a:solidFill>
                <a:latin typeface="Noto Sans"/>
                <a:ea typeface="Noto Sans"/>
                <a:cs typeface="Noto Sans"/>
              </a:defRPr>
            </a:pPr>
            <a:r>
              <a:rPr sz="1350" b="1">
                <a:solidFill>
                  <a:srgbClr val="80162B"/>
                </a:solidFill>
                <a:latin typeface="Noto Sans"/>
                <a:ea typeface="Noto Sans"/>
                <a:cs typeface="Noto Sans"/>
              </a:rPr>
              <a:t>18</a:t>
            </a:r>
          </a:p>
        </p:txBody>
      </p:sp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4EFC179-7E9C-4EF9-87A7-CC32DED425A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dc76599b26f49ac"/>
          <a:stretch xmlns:a="http://schemas.openxmlformats.org/drawingml/2006/main"/>
        </p:blipFill>
        <p:spPr>
          <a:xfrm xmlns:a="http://schemas.openxmlformats.org/drawingml/2006/main">
            <a:off x="755310" y="2066925"/>
            <a:ext cx="12195854" cy="48577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842813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34CFD10-1030-40D3-98CD-64A9949E43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138237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3600" b="1">
                <a:solidFill>
                  <a:srgbClr val="1D242A"/>
                </a:solidFill>
                <a:latin typeface="Noto Sans"/>
                <a:ea typeface="Noto Sans"/>
                <a:cs typeface="Noto Sans"/>
              </a:defRPr>
            </a:defPPr>
          </a:lstStyle>
          <a:p xmlns:a="http://schemas.openxmlformats.org/drawingml/2006/main">
            <a:pPr algn="l">
              <a:defRPr sz="3600" b="1">
                <a:solidFill>
                  <a:srgbClr val="1D242A"/>
                </a:solidFill>
                <a:latin typeface="Noto Sans"/>
                <a:ea typeface="Noto Sans"/>
                <a:cs typeface="Noto Sans"/>
              </a:defRPr>
            </a:pPr>
            <a:r>
              <a:rPr sz="3600" b="1">
                <a:solidFill>
                  <a:srgbClr val="1D242A"/>
                </a:solidFill>
                <a:latin typeface="Noto Sans"/>
                <a:ea typeface="Noto Sans"/>
                <a:cs typeface="Noto Sans"/>
              </a:rPr>
              <a:t>Прогноз доходов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D024F20-F30B-49B4-B486-555CE88903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28750"/>
            <a:ext cx="12287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1800" b="0">
                <a:solidFill>
                  <a:srgbClr val="626B75"/>
                </a:solidFill>
                <a:latin typeface="Noto Sans"/>
                <a:ea typeface="Noto Sans"/>
                <a:cs typeface="Noto Sans"/>
              </a:defRPr>
            </a:defPPr>
          </a:lstStyle>
          <a:p xmlns:a="http://schemas.openxmlformats.org/drawingml/2006/main">
            <a:pPr algn="l">
              <a:defRPr sz="1800" b="0">
                <a:solidFill>
                  <a:srgbClr val="626B75"/>
                </a:solidFill>
                <a:latin typeface="Noto Sans"/>
                <a:ea typeface="Noto Sans"/>
                <a:cs typeface="Noto Sans"/>
              </a:defRPr>
            </a:pPr>
            <a:r>
              <a:rPr sz="1800" b="0">
                <a:solidFill>
                  <a:srgbClr val="626B75"/>
                </a:solidFill>
                <a:latin typeface="Noto Sans"/>
                <a:ea typeface="Noto Sans"/>
                <a:cs typeface="Noto Sans"/>
              </a:rPr>
              <a:t>Предварительная модель 2026–2031 годов, млн тенге</a:t>
            </a:r>
          </a:p>
        </p:txBody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C568624-3EF7-40A3-9359-A5009AB7914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27e3fbaf32042ce"/>
          <a:stretch xmlns:a="http://schemas.openxmlformats.org/drawingml/2006/main"/>
        </p:blipFill>
        <p:spPr>
          <a:xfrm xmlns:a="http://schemas.openxmlformats.org/drawingml/2006/main">
            <a:off x="12287250" y="428625"/>
            <a:ext cx="704850" cy="704850"/>
          </a:xfrm>
          <a:prstGeom xmlns:a="http://schemas.openxmlformats.org/drawingml/2006/main" prst="ellipse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94E385D-C9B0-4CBE-B188-E9E41E1D79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86625"/>
            <a:ext cx="3333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1125" b="0">
                <a:solidFill>
                  <a:srgbClr val="626B75"/>
                </a:solidFill>
                <a:latin typeface="Noto Sans"/>
                <a:ea typeface="Noto Sans"/>
                <a:cs typeface="Noto Sans"/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626B75"/>
                </a:solidFill>
                <a:latin typeface="Noto Sans"/>
                <a:ea typeface="Noto Sans"/>
                <a:cs typeface="Noto Sans"/>
              </a:defRPr>
            </a:pPr>
            <a:r>
              <a:rPr sz="1125" b="0">
                <a:solidFill>
                  <a:srgbClr val="626B75"/>
                </a:solidFill>
                <a:latin typeface="Noto Sans"/>
                <a:ea typeface="Noto Sans"/>
                <a:cs typeface="Noto Sans"/>
              </a:rPr>
              <a:t>SAMGAU AGRO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E8C0F5B-6C9C-4F99-B49C-301ACB777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77750" y="7219950"/>
            <a:ext cx="5238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r">
              <a:defRPr sz="1350" b="1">
                <a:solidFill>
                  <a:srgbClr val="80162B"/>
                </a:solidFill>
                <a:latin typeface="Noto Sans"/>
                <a:ea typeface="Noto Sans"/>
                <a:cs typeface="Noto Sans"/>
              </a:defRPr>
            </a:defPPr>
          </a:lstStyle>
          <a:p xmlns:a="http://schemas.openxmlformats.org/drawingml/2006/main">
            <a:pPr algn="r">
              <a:defRPr sz="1350" b="1">
                <a:solidFill>
                  <a:srgbClr val="80162B"/>
                </a:solidFill>
                <a:latin typeface="Noto Sans"/>
                <a:ea typeface="Noto Sans"/>
                <a:cs typeface="Noto Sans"/>
              </a:defRPr>
            </a:pPr>
            <a:r>
              <a:rPr sz="1350" b="1">
                <a:solidFill>
                  <a:srgbClr val="80162B"/>
                </a:solidFill>
                <a:latin typeface="Noto Sans"/>
                <a:ea typeface="Noto Sans"/>
                <a:cs typeface="Noto Sans"/>
              </a:rPr>
              <a:t>19</a:t>
            </a:r>
          </a:p>
        </p:txBody>
      </p:sp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01F239C-6188-4BC6-9BAD-E4FA7B812A4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3a1374951614cc2"/>
          <a:stretch xmlns:a="http://schemas.openxmlformats.org/drawingml/2006/main"/>
        </p:blipFill>
        <p:spPr>
          <a:xfrm xmlns:a="http://schemas.openxmlformats.org/drawingml/2006/main">
            <a:off x="996485" y="2095500"/>
            <a:ext cx="7598704" cy="4762500"/>
          </a:xfrm>
          <a:prstGeom xmlns:a="http://schemas.openxmlformats.org/drawingml/2006/main" prst="rect">
            <a:avLst/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67665E4-82D1-4A0E-A79E-20BE88E02C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44050" y="2190750"/>
            <a:ext cx="3524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2100" b="1">
                <a:solidFill>
                  <a:srgbClr val="1D242A"/>
                </a:solidFill>
                <a:latin typeface="Noto Sans"/>
                <a:ea typeface="Noto Sans"/>
                <a:cs typeface="Noto Sans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1D242A"/>
                </a:solidFill>
                <a:latin typeface="Noto Sans"/>
                <a:ea typeface="Noto Sans"/>
                <a:cs typeface="Noto Sans"/>
              </a:defRPr>
            </a:pPr>
            <a:r>
              <a:rPr sz="2100" b="1">
                <a:solidFill>
                  <a:srgbClr val="1D242A"/>
                </a:solidFill>
                <a:latin typeface="Noto Sans"/>
                <a:ea typeface="Noto Sans"/>
                <a:cs typeface="Noto Sans"/>
              </a:rPr>
              <a:t>Значения на 2031 год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0874058-C2D1-4DC3-85EC-DEC35561A3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44050" y="3000375"/>
            <a:ext cx="3381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2100" b="1">
                <a:solidFill>
                  <a:srgbClr val="80162B"/>
                </a:solidFill>
                <a:latin typeface="Noto Sans"/>
                <a:ea typeface="Noto Sans"/>
                <a:cs typeface="Noto Sans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80162B"/>
                </a:solidFill>
                <a:latin typeface="Noto Sans"/>
                <a:ea typeface="Noto Sans"/>
                <a:cs typeface="Noto Sans"/>
              </a:defRPr>
            </a:pPr>
            <a:r>
              <a:rPr sz="2100" b="1">
                <a:solidFill>
                  <a:srgbClr val="80162B"/>
                </a:solidFill>
                <a:latin typeface="Noto Sans"/>
                <a:ea typeface="Noto Sans"/>
                <a:cs typeface="Noto Sans"/>
              </a:rPr>
              <a:t>1 097 млн ₸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900413E-E606-407F-9B34-F01FF81CA7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44050" y="3514725"/>
            <a:ext cx="3381375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1875" b="0">
                <a:solidFill>
                  <a:srgbClr val="1D242A"/>
                </a:solidFill>
                <a:latin typeface="Noto Sans"/>
                <a:ea typeface="Noto Sans"/>
                <a:cs typeface="Noto Sans"/>
              </a:defRPr>
            </a:defPPr>
          </a:lstStyle>
          <a:p xmlns:a="http://schemas.openxmlformats.org/drawingml/2006/main">
            <a:pPr algn="l">
              <a:defRPr sz="1875" b="0">
                <a:solidFill>
                  <a:srgbClr val="1D242A"/>
                </a:solidFill>
                <a:latin typeface="Noto Sans"/>
                <a:ea typeface="Noto Sans"/>
                <a:cs typeface="Noto Sans"/>
              </a:defRPr>
            </a:pPr>
            <a:r>
              <a:rPr sz="1875" b="0">
                <a:solidFill>
                  <a:srgbClr val="1D242A"/>
                </a:solidFill>
                <a:latin typeface="Noto Sans"/>
                <a:ea typeface="Noto Sans"/>
                <a:cs typeface="Noto Sans"/>
              </a:rPr>
              <a:t>Доход от оказания услуг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8111085-95CE-49DA-8E99-90899951CA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44050" y="4248150"/>
            <a:ext cx="3381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2100" b="1">
                <a:solidFill>
                  <a:srgbClr val="80162B"/>
                </a:solidFill>
                <a:latin typeface="Noto Sans"/>
                <a:ea typeface="Noto Sans"/>
                <a:cs typeface="Noto Sans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80162B"/>
                </a:solidFill>
                <a:latin typeface="Noto Sans"/>
                <a:ea typeface="Noto Sans"/>
                <a:cs typeface="Noto Sans"/>
              </a:defRPr>
            </a:pPr>
            <a:r>
              <a:rPr sz="2100" b="1">
                <a:solidFill>
                  <a:srgbClr val="80162B"/>
                </a:solidFill>
                <a:latin typeface="Noto Sans"/>
                <a:ea typeface="Noto Sans"/>
                <a:cs typeface="Noto Sans"/>
              </a:rPr>
              <a:t>601 млн ₸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C6AFB44-003C-4316-B0EF-EF1785873F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44050" y="4762500"/>
            <a:ext cx="3381375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1875" b="0">
                <a:solidFill>
                  <a:srgbClr val="1D242A"/>
                </a:solidFill>
                <a:latin typeface="Noto Sans"/>
                <a:ea typeface="Noto Sans"/>
                <a:cs typeface="Noto Sans"/>
              </a:defRPr>
            </a:defPPr>
          </a:lstStyle>
          <a:p xmlns:a="http://schemas.openxmlformats.org/drawingml/2006/main">
            <a:pPr algn="l">
              <a:defRPr sz="1875" b="0">
                <a:solidFill>
                  <a:srgbClr val="1D242A"/>
                </a:solidFill>
                <a:latin typeface="Noto Sans"/>
                <a:ea typeface="Noto Sans"/>
                <a:cs typeface="Noto Sans"/>
              </a:defRPr>
            </a:pPr>
            <a:r>
              <a:rPr sz="1875" b="0">
                <a:solidFill>
                  <a:srgbClr val="1D242A"/>
                </a:solidFill>
                <a:latin typeface="Noto Sans"/>
                <a:ea typeface="Noto Sans"/>
                <a:cs typeface="Noto Sans"/>
              </a:rPr>
              <a:t>Общий совокупный доход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811278D-C513-4332-86FA-06D4436853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44050" y="5495925"/>
            <a:ext cx="3381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2100" b="1">
                <a:solidFill>
                  <a:srgbClr val="80162B"/>
                </a:solidFill>
                <a:latin typeface="Noto Sans"/>
                <a:ea typeface="Noto Sans"/>
                <a:cs typeface="Noto Sans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80162B"/>
                </a:solidFill>
                <a:latin typeface="Noto Sans"/>
                <a:ea typeface="Noto Sans"/>
                <a:cs typeface="Noto Sans"/>
              </a:defRPr>
            </a:pPr>
            <a:r>
              <a:rPr sz="2100" b="1">
                <a:solidFill>
                  <a:srgbClr val="80162B"/>
                </a:solidFill>
                <a:latin typeface="Noto Sans"/>
                <a:ea typeface="Noto Sans"/>
                <a:cs typeface="Noto Sans"/>
              </a:rPr>
              <a:t>188 млн ₸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8153984-F9CF-4DA0-8F25-EF73583769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44050" y="6010275"/>
            <a:ext cx="3381375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1875" b="0">
                <a:solidFill>
                  <a:srgbClr val="1D242A"/>
                </a:solidFill>
                <a:latin typeface="Noto Sans"/>
                <a:ea typeface="Noto Sans"/>
                <a:cs typeface="Noto Sans"/>
              </a:defRPr>
            </a:defPPr>
          </a:lstStyle>
          <a:p xmlns:a="http://schemas.openxmlformats.org/drawingml/2006/main">
            <a:pPr algn="l">
              <a:defRPr sz="1875" b="0">
                <a:solidFill>
                  <a:srgbClr val="1D242A"/>
                </a:solidFill>
                <a:latin typeface="Noto Sans"/>
                <a:ea typeface="Noto Sans"/>
                <a:cs typeface="Noto Sans"/>
              </a:defRPr>
            </a:pPr>
            <a:r>
              <a:rPr sz="1875" b="0">
                <a:solidFill>
                  <a:srgbClr val="1D242A"/>
                </a:solidFill>
                <a:latin typeface="Noto Sans"/>
                <a:ea typeface="Noto Sans"/>
                <a:cs typeface="Noto Sans"/>
              </a:rPr>
              <a:t>Расходы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0975EAF-0E5B-4D5F-B5ED-F53B42AA84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791325"/>
            <a:ext cx="1228725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1500" b="0">
                <a:solidFill>
                  <a:srgbClr val="626B75"/>
                </a:solidFill>
                <a:latin typeface="Noto Sans"/>
                <a:ea typeface="Noto Sans"/>
                <a:cs typeface="Noto Sans"/>
              </a:defRPr>
            </a:defPPr>
          </a:lstStyle>
          <a:p xmlns:a="http://schemas.openxmlformats.org/drawingml/2006/main">
            <a:pPr algn="l">
              <a:defRPr sz="1500" b="0">
                <a:solidFill>
                  <a:srgbClr val="626B75"/>
                </a:solidFill>
                <a:latin typeface="Noto Sans"/>
                <a:ea typeface="Noto Sans"/>
                <a:cs typeface="Noto Sans"/>
              </a:defRPr>
            </a:pPr>
            <a:r>
              <a:rPr sz="1500" b="0">
                <a:solidFill>
                  <a:srgbClr val="626B75"/>
                </a:solidFill>
                <a:latin typeface="Noto Sans"/>
                <a:ea typeface="Noto Sans"/>
                <a:cs typeface="Noto Sans"/>
              </a:rPr>
              <a:t>Исходный график. Показатели требуют сверки с расчётом прибыли первого года.</a:t>
            </a:r>
          </a:p>
        </p:txBody>
      </p:sp>
    </p:spTree>
    <p:extLst>
      <p:ext uri="{BB962C8B-B14F-4D97-AF65-F5344CB8AC3E}">
        <p14:creationId xmlns:p14="http://schemas.microsoft.com/office/powerpoint/2010/main" val="1691354480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40FCD93-708C-4518-9CA5-ADD22A01F6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138237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3600" b="1">
                <a:solidFill>
                  <a:srgbClr val="1D242A"/>
                </a:solidFill>
                <a:latin typeface="Noto Sans"/>
                <a:ea typeface="Noto Sans"/>
                <a:cs typeface="Noto Sans"/>
              </a:defRPr>
            </a:defPPr>
          </a:lstStyle>
          <a:p xmlns:a="http://schemas.openxmlformats.org/drawingml/2006/main">
            <a:pPr algn="l">
              <a:defRPr sz="3600" b="1">
                <a:solidFill>
                  <a:srgbClr val="1D242A"/>
                </a:solidFill>
                <a:latin typeface="Noto Sans"/>
                <a:ea typeface="Noto Sans"/>
                <a:cs typeface="Noto Sans"/>
              </a:defRPr>
            </a:pPr>
            <a:r>
              <a:rPr sz="3600" b="1">
                <a:solidFill>
                  <a:srgbClr val="1D242A"/>
                </a:solidFill>
                <a:latin typeface="Noto Sans"/>
                <a:ea typeface="Noto Sans"/>
                <a:cs typeface="Noto Sans"/>
              </a:rPr>
              <a:t>Распределение прибыли в исходной модели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3970C3E-B26F-4C21-8A90-343D5ECA82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28750"/>
            <a:ext cx="12287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1800" b="0">
                <a:solidFill>
                  <a:srgbClr val="626B75"/>
                </a:solidFill>
                <a:latin typeface="Noto Sans"/>
                <a:ea typeface="Noto Sans"/>
                <a:cs typeface="Noto Sans"/>
              </a:defRPr>
            </a:defPPr>
          </a:lstStyle>
          <a:p xmlns:a="http://schemas.openxmlformats.org/drawingml/2006/main">
            <a:pPr algn="l">
              <a:defRPr sz="1800" b="0">
                <a:solidFill>
                  <a:srgbClr val="626B75"/>
                </a:solidFill>
                <a:latin typeface="Noto Sans"/>
                <a:ea typeface="Noto Sans"/>
                <a:cs typeface="Noto Sans"/>
              </a:defRPr>
            </a:pPr>
            <a:r>
              <a:rPr sz="1800" b="0">
                <a:solidFill>
                  <a:srgbClr val="626B75"/>
                </a:solidFill>
                <a:latin typeface="Noto Sans"/>
                <a:ea typeface="Noto Sans"/>
                <a:cs typeface="Noto Sans"/>
              </a:rPr>
              <a:t>Условия участия финансового партнёра, представленные в исходном предложении</a:t>
            </a:r>
          </a:p>
        </p:txBody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5C36E35-44C6-4C57-BE16-DCCA28FD415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d9900124a914ee4"/>
          <a:stretch xmlns:a="http://schemas.openxmlformats.org/drawingml/2006/main"/>
        </p:blipFill>
        <p:spPr>
          <a:xfrm xmlns:a="http://schemas.openxmlformats.org/drawingml/2006/main">
            <a:off x="12287250" y="428625"/>
            <a:ext cx="704850" cy="704850"/>
          </a:xfrm>
          <a:prstGeom xmlns:a="http://schemas.openxmlformats.org/drawingml/2006/main" prst="ellipse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D1B20CF-AD5F-4274-A785-C1A8D0AAF6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86625"/>
            <a:ext cx="3333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1125" b="0">
                <a:solidFill>
                  <a:srgbClr val="626B75"/>
                </a:solidFill>
                <a:latin typeface="Noto Sans"/>
                <a:ea typeface="Noto Sans"/>
                <a:cs typeface="Noto Sans"/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626B75"/>
                </a:solidFill>
                <a:latin typeface="Noto Sans"/>
                <a:ea typeface="Noto Sans"/>
                <a:cs typeface="Noto Sans"/>
              </a:defRPr>
            </a:pPr>
            <a:r>
              <a:rPr sz="1125" b="0">
                <a:solidFill>
                  <a:srgbClr val="626B75"/>
                </a:solidFill>
                <a:latin typeface="Noto Sans"/>
                <a:ea typeface="Noto Sans"/>
                <a:cs typeface="Noto Sans"/>
              </a:rPr>
              <a:t>SAMGAU AGRO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A1D929F-EBF2-418B-A494-E9A9360650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77750" y="7219950"/>
            <a:ext cx="5238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r">
              <a:defRPr sz="1350" b="1">
                <a:solidFill>
                  <a:srgbClr val="80162B"/>
                </a:solidFill>
                <a:latin typeface="Noto Sans"/>
                <a:ea typeface="Noto Sans"/>
                <a:cs typeface="Noto Sans"/>
              </a:defRPr>
            </a:defPPr>
          </a:lstStyle>
          <a:p xmlns:a="http://schemas.openxmlformats.org/drawingml/2006/main">
            <a:pPr algn="r">
              <a:defRPr sz="1350" b="1">
                <a:solidFill>
                  <a:srgbClr val="80162B"/>
                </a:solidFill>
                <a:latin typeface="Noto Sans"/>
                <a:ea typeface="Noto Sans"/>
                <a:cs typeface="Noto Sans"/>
              </a:defRPr>
            </a:pPr>
            <a:r>
              <a:rPr sz="1350" b="1">
                <a:solidFill>
                  <a:srgbClr val="80162B"/>
                </a:solidFill>
                <a:latin typeface="Noto Sans"/>
                <a:ea typeface="Noto Sans"/>
                <a:cs typeface="Noto Sans"/>
              </a:rPr>
              <a:t>20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05B8389-A753-452F-81DB-0C3583BC13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619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2475" b="1">
                <a:solidFill>
                  <a:srgbClr val="1D242A"/>
                </a:solidFill>
                <a:latin typeface="Noto Sans"/>
                <a:ea typeface="Noto Sans"/>
                <a:cs typeface="Noto Sans"/>
              </a:defRPr>
            </a:defPPr>
          </a:lstStyle>
          <a:p xmlns:a="http://schemas.openxmlformats.org/drawingml/2006/main">
            <a:pPr algn="l">
              <a:defRPr sz="2475" b="1">
                <a:solidFill>
                  <a:srgbClr val="1D242A"/>
                </a:solidFill>
                <a:latin typeface="Noto Sans"/>
                <a:ea typeface="Noto Sans"/>
                <a:cs typeface="Noto Sans"/>
              </a:defRPr>
            </a:pPr>
            <a:r>
              <a:rPr sz="2475" b="1">
                <a:solidFill>
                  <a:srgbClr val="1D242A"/>
                </a:solidFill>
                <a:latin typeface="Noto Sans"/>
                <a:ea typeface="Noto Sans"/>
                <a:cs typeface="Noto Sans"/>
              </a:rPr>
              <a:t>До возврата капитала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E42814F-DAB7-4223-9B22-749DD3DFC9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05150"/>
            <a:ext cx="5953125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5025" b="1">
                <a:solidFill>
                  <a:srgbClr val="80162B"/>
                </a:solidFill>
                <a:latin typeface="Noto Sans"/>
                <a:ea typeface="Noto Sans"/>
                <a:cs typeface="Noto Sans"/>
              </a:defRPr>
            </a:defPPr>
          </a:lstStyle>
          <a:p xmlns:a="http://schemas.openxmlformats.org/drawingml/2006/main">
            <a:pPr algn="l">
              <a:defRPr sz="5025" b="1">
                <a:solidFill>
                  <a:srgbClr val="80162B"/>
                </a:solidFill>
                <a:latin typeface="Noto Sans"/>
                <a:ea typeface="Noto Sans"/>
                <a:cs typeface="Noto Sans"/>
              </a:defRPr>
            </a:pPr>
            <a:r>
              <a:rPr sz="5025" b="1">
                <a:solidFill>
                  <a:srgbClr val="80162B"/>
                </a:solidFill>
                <a:latin typeface="Noto Sans"/>
                <a:ea typeface="Noto Sans"/>
                <a:cs typeface="Noto Sans"/>
              </a:rPr>
              <a:t>70 %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24D44BB-5800-438D-9648-131934134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953125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1800" b="0">
                <a:solidFill>
                  <a:srgbClr val="626B75"/>
                </a:solidFill>
                <a:latin typeface="Noto Sans"/>
                <a:ea typeface="Noto Sans"/>
                <a:cs typeface="Noto Sans"/>
              </a:defRPr>
            </a:defPPr>
          </a:lstStyle>
          <a:p xmlns:a="http://schemas.openxmlformats.org/drawingml/2006/main">
            <a:pPr algn="l">
              <a:defRPr sz="1800" b="0">
                <a:solidFill>
                  <a:srgbClr val="626B75"/>
                </a:solidFill>
                <a:latin typeface="Noto Sans"/>
                <a:ea typeface="Noto Sans"/>
                <a:cs typeface="Noto Sans"/>
              </a:defRPr>
            </a:pPr>
            <a:r>
              <a:rPr sz="1800" b="0">
                <a:solidFill>
                  <a:srgbClr val="626B75"/>
                </a:solidFill>
                <a:latin typeface="Noto Sans"/>
                <a:ea typeface="Noto Sans"/>
                <a:cs typeface="Noto Sans"/>
              </a:rPr>
              <a:t>чистой прибыли</a:t>
            </a:r>
          </a:p>
          <a:p xmlns:a="http://schemas.openxmlformats.org/drawingml/2006/main">
            <a:pPr algn="l">
              <a:defRPr sz="1800" b="0">
                <a:solidFill>
                  <a:srgbClr val="626B75"/>
                </a:solidFill>
                <a:latin typeface="Noto Sans"/>
                <a:ea typeface="Noto Sans"/>
                <a:cs typeface="Noto Sans"/>
              </a:defRPr>
            </a:pPr>
            <a:r>
              <a:rPr sz="1800" b="0">
                <a:solidFill>
                  <a:srgbClr val="626B75"/>
                </a:solidFill>
                <a:latin typeface="Noto Sans"/>
                <a:ea typeface="Noto Sans"/>
                <a:cs typeface="Noto Sans"/>
              </a:rPr>
              <a:t>на возврат капитала инвестора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AD11736-798B-4855-93A0-F212508B39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410200"/>
            <a:ext cx="5953125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2250" b="1">
                <a:solidFill>
                  <a:srgbClr val="80162B"/>
                </a:solidFill>
                <a:latin typeface="Noto Sans"/>
                <a:ea typeface="Noto Sans"/>
                <a:cs typeface="Noto Sans"/>
              </a:defRPr>
            </a:defPPr>
          </a:lstStyle>
          <a:p xmlns:a="http://schemas.openxmlformats.org/drawingml/2006/main">
            <a:pPr algn="l">
              <a:defRPr sz="2250" b="1">
                <a:solidFill>
                  <a:srgbClr val="80162B"/>
                </a:solidFill>
                <a:latin typeface="Noto Sans"/>
                <a:ea typeface="Noto Sans"/>
                <a:cs typeface="Noto Sans"/>
              </a:defRPr>
            </a:pPr>
            <a:r>
              <a:rPr sz="2250" b="1">
                <a:solidFill>
                  <a:srgbClr val="80162B"/>
                </a:solidFill>
                <a:latin typeface="Noto Sans"/>
                <a:ea typeface="Noto Sans"/>
                <a:cs typeface="Noto Sans"/>
              </a:rPr>
              <a:t>Дополнительно 5 % составляет</a:t>
            </a:r>
          </a:p>
          <a:p xmlns:a="http://schemas.openxmlformats.org/drawingml/2006/main">
            <a:pPr algn="l">
              <a:defRPr sz="2250" b="1">
                <a:solidFill>
                  <a:srgbClr val="80162B"/>
                </a:solidFill>
                <a:latin typeface="Noto Sans"/>
                <a:ea typeface="Noto Sans"/>
                <a:cs typeface="Noto Sans"/>
              </a:defRPr>
            </a:pPr>
            <a:r>
              <a:rPr sz="2250" b="1">
                <a:solidFill>
                  <a:srgbClr val="80162B"/>
                </a:solidFill>
                <a:latin typeface="Noto Sans"/>
                <a:ea typeface="Noto Sans"/>
                <a:cs typeface="Noto Sans"/>
              </a:rPr>
              <a:t>доход инвестора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5898830-79A5-4BD1-8215-77E0F4C2AF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2286000"/>
            <a:ext cx="5619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2475" b="1">
                <a:solidFill>
                  <a:srgbClr val="1D242A"/>
                </a:solidFill>
                <a:latin typeface="Noto Sans"/>
                <a:ea typeface="Noto Sans"/>
                <a:cs typeface="Noto Sans"/>
              </a:defRPr>
            </a:defPPr>
          </a:lstStyle>
          <a:p xmlns:a="http://schemas.openxmlformats.org/drawingml/2006/main">
            <a:pPr algn="l">
              <a:defRPr sz="2475" b="1">
                <a:solidFill>
                  <a:srgbClr val="1D242A"/>
                </a:solidFill>
                <a:latin typeface="Noto Sans"/>
                <a:ea typeface="Noto Sans"/>
                <a:cs typeface="Noto Sans"/>
              </a:defRPr>
            </a:pPr>
            <a:r>
              <a:rPr sz="2475" b="1">
                <a:solidFill>
                  <a:srgbClr val="1D242A"/>
                </a:solidFill>
                <a:latin typeface="Noto Sans"/>
                <a:ea typeface="Noto Sans"/>
                <a:cs typeface="Noto Sans"/>
              </a:rPr>
              <a:t>После возврата капитала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F344600-7A0A-4C13-85A2-3F5C64E1E4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3105150"/>
            <a:ext cx="5286375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5025" b="1">
                <a:solidFill>
                  <a:srgbClr val="80162B"/>
                </a:solidFill>
                <a:latin typeface="Noto Sans"/>
                <a:ea typeface="Noto Sans"/>
                <a:cs typeface="Noto Sans"/>
              </a:defRPr>
            </a:defPPr>
          </a:lstStyle>
          <a:p xmlns:a="http://schemas.openxmlformats.org/drawingml/2006/main">
            <a:pPr algn="l">
              <a:defRPr sz="5025" b="1">
                <a:solidFill>
                  <a:srgbClr val="80162B"/>
                </a:solidFill>
                <a:latin typeface="Noto Sans"/>
                <a:ea typeface="Noto Sans"/>
                <a:cs typeface="Noto Sans"/>
              </a:defRPr>
            </a:pPr>
            <a:r>
              <a:rPr sz="5025" b="1">
                <a:solidFill>
                  <a:srgbClr val="80162B"/>
                </a:solidFill>
                <a:latin typeface="Noto Sans"/>
                <a:ea typeface="Noto Sans"/>
                <a:cs typeface="Noto Sans"/>
              </a:rPr>
              <a:t>30 %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B6BA381-2FAB-4B9A-B2EB-002D14FB00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3981450"/>
            <a:ext cx="5286375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1800" b="0">
                <a:solidFill>
                  <a:srgbClr val="626B75"/>
                </a:solidFill>
                <a:latin typeface="Noto Sans"/>
                <a:ea typeface="Noto Sans"/>
                <a:cs typeface="Noto Sans"/>
              </a:defRPr>
            </a:defPPr>
          </a:lstStyle>
          <a:p xmlns:a="http://schemas.openxmlformats.org/drawingml/2006/main">
            <a:pPr algn="l">
              <a:defRPr sz="1800" b="0">
                <a:solidFill>
                  <a:srgbClr val="626B75"/>
                </a:solidFill>
                <a:latin typeface="Noto Sans"/>
                <a:ea typeface="Noto Sans"/>
                <a:cs typeface="Noto Sans"/>
              </a:defRPr>
            </a:pPr>
            <a:r>
              <a:rPr sz="1800" b="0">
                <a:solidFill>
                  <a:srgbClr val="626B75"/>
                </a:solidFill>
                <a:latin typeface="Noto Sans"/>
                <a:ea typeface="Noto Sans"/>
                <a:cs typeface="Noto Sans"/>
              </a:rPr>
              <a:t>чистой прибыли инвестору</a:t>
            </a:r>
          </a:p>
          <a:p xmlns:a="http://schemas.openxmlformats.org/drawingml/2006/main">
            <a:pPr algn="l">
              <a:defRPr sz="1800" b="0">
                <a:solidFill>
                  <a:srgbClr val="626B75"/>
                </a:solidFill>
                <a:latin typeface="Noto Sans"/>
                <a:ea typeface="Noto Sans"/>
                <a:cs typeface="Noto Sans"/>
              </a:defRPr>
            </a:pPr>
            <a:r>
              <a:rPr sz="1800" b="0">
                <a:solidFill>
                  <a:srgbClr val="626B75"/>
                </a:solidFill>
                <a:latin typeface="Noto Sans"/>
                <a:ea typeface="Noto Sans"/>
                <a:cs typeface="Noto Sans"/>
              </a:rPr>
              <a:t>на весь срок существования проекта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C1E0945-C54E-4F5A-BBA1-22A3F03A88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5410200"/>
            <a:ext cx="5381625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2025" b="0">
                <a:solidFill>
                  <a:srgbClr val="626B75"/>
                </a:solidFill>
                <a:latin typeface="Noto Sans"/>
                <a:ea typeface="Noto Sans"/>
                <a:cs typeface="Noto Sans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626B75"/>
                </a:solidFill>
                <a:latin typeface="Noto Sans"/>
                <a:ea typeface="Noto Sans"/>
                <a:cs typeface="Noto Sans"/>
              </a:defRPr>
            </a:pPr>
            <a:r>
              <a:rPr sz="2025" b="0">
                <a:solidFill>
                  <a:srgbClr val="626B75"/>
                </a:solidFill>
                <a:latin typeface="Noto Sans"/>
                <a:ea typeface="Noto Sans"/>
                <a:cs typeface="Noto Sans"/>
              </a:rPr>
              <a:t>Условия предварительные и требуют</a:t>
            </a:r>
          </a:p>
          <a:p xmlns:a="http://schemas.openxmlformats.org/drawingml/2006/main">
            <a:pPr algn="l">
              <a:defRPr sz="2025" b="0">
                <a:solidFill>
                  <a:srgbClr val="626B75"/>
                </a:solidFill>
                <a:latin typeface="Noto Sans"/>
                <a:ea typeface="Noto Sans"/>
                <a:cs typeface="Noto Sans"/>
              </a:defRPr>
            </a:pPr>
            <a:r>
              <a:rPr sz="2025" b="0">
                <a:solidFill>
                  <a:srgbClr val="626B75"/>
                </a:solidFill>
                <a:latin typeface="Noto Sans"/>
                <a:ea typeface="Noto Sans"/>
                <a:cs typeface="Noto Sans"/>
              </a:rPr>
              <a:t>отдельного договорного согласования.</a:t>
            </a:r>
          </a:p>
        </p:txBody>
      </p:sp>
    </p:spTree>
    <p:extLst>
      <p:ext uri="{BB962C8B-B14F-4D97-AF65-F5344CB8AC3E}">
        <p14:creationId xmlns:p14="http://schemas.microsoft.com/office/powerpoint/2010/main" val="38549726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0E5D643-3286-4280-9FEE-C40A0C7352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138237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3600" b="1">
                <a:solidFill>
                  <a:srgbClr val="1D242A"/>
                </a:solidFill>
                <a:latin typeface="Noto Sans"/>
                <a:ea typeface="Noto Sans"/>
                <a:cs typeface="Noto Sans"/>
              </a:defRPr>
            </a:defPPr>
          </a:lstStyle>
          <a:p xmlns:a="http://schemas.openxmlformats.org/drawingml/2006/main">
            <a:pPr algn="l">
              <a:defRPr sz="3600" b="1">
                <a:solidFill>
                  <a:srgbClr val="1D242A"/>
                </a:solidFill>
                <a:latin typeface="Noto Sans"/>
                <a:ea typeface="Noto Sans"/>
                <a:cs typeface="Noto Sans"/>
              </a:defRPr>
            </a:pPr>
            <a:r>
              <a:rPr sz="3600" b="1">
                <a:solidFill>
                  <a:srgbClr val="1D242A"/>
                </a:solidFill>
                <a:latin typeface="Noto Sans"/>
                <a:ea typeface="Noto Sans"/>
                <a:cs typeface="Noto Sans"/>
              </a:rPr>
              <a:t>Рынок мяса Казахстана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F252167-B777-4D42-A6D7-6D9EACB40C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28750"/>
            <a:ext cx="12287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1800" b="0">
                <a:solidFill>
                  <a:srgbClr val="626B75"/>
                </a:solidFill>
                <a:latin typeface="Noto Sans"/>
                <a:ea typeface="Noto Sans"/>
                <a:cs typeface="Noto Sans"/>
              </a:defRPr>
            </a:defPPr>
          </a:lstStyle>
          <a:p xmlns:a="http://schemas.openxmlformats.org/drawingml/2006/main">
            <a:pPr algn="l">
              <a:defRPr sz="1800" b="0">
                <a:solidFill>
                  <a:srgbClr val="626B75"/>
                </a:solidFill>
                <a:latin typeface="Noto Sans"/>
                <a:ea typeface="Noto Sans"/>
                <a:cs typeface="Noto Sans"/>
              </a:defRPr>
            </a:pPr>
            <a:r>
              <a:rPr sz="1800" b="0">
                <a:solidFill>
                  <a:srgbClr val="626B75"/>
                </a:solidFill>
                <a:latin typeface="Noto Sans"/>
                <a:ea typeface="Noto Sans"/>
                <a:cs typeface="Noto Sans"/>
              </a:rPr>
              <a:t>Показатели из исходного маркетингового анализа</a:t>
            </a:r>
          </a:p>
        </p:txBody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C413823-44FB-4ACD-B904-C59D1DB10D3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1b69a4db2154ca0"/>
          <a:stretch xmlns:a="http://schemas.openxmlformats.org/drawingml/2006/main"/>
        </p:blipFill>
        <p:spPr>
          <a:xfrm xmlns:a="http://schemas.openxmlformats.org/drawingml/2006/main">
            <a:off x="12287250" y="428625"/>
            <a:ext cx="704850" cy="704850"/>
          </a:xfrm>
          <a:prstGeom xmlns:a="http://schemas.openxmlformats.org/drawingml/2006/main" prst="ellipse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9A35760-50E0-43F7-865C-C0A2F589C3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86625"/>
            <a:ext cx="3333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1125" b="0">
                <a:solidFill>
                  <a:srgbClr val="626B75"/>
                </a:solidFill>
                <a:latin typeface="Noto Sans"/>
                <a:ea typeface="Noto Sans"/>
                <a:cs typeface="Noto Sans"/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626B75"/>
                </a:solidFill>
                <a:latin typeface="Noto Sans"/>
                <a:ea typeface="Noto Sans"/>
                <a:cs typeface="Noto Sans"/>
              </a:defRPr>
            </a:pPr>
            <a:r>
              <a:rPr sz="1125" b="0">
                <a:solidFill>
                  <a:srgbClr val="626B75"/>
                </a:solidFill>
                <a:latin typeface="Noto Sans"/>
                <a:ea typeface="Noto Sans"/>
                <a:cs typeface="Noto Sans"/>
              </a:rPr>
              <a:t>SAMGAU AGRO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7C4C6D3-C12B-46D1-AD1F-12E1185BA7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77750" y="7219950"/>
            <a:ext cx="5238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r">
              <a:defRPr sz="1350" b="1">
                <a:solidFill>
                  <a:srgbClr val="80162B"/>
                </a:solidFill>
                <a:latin typeface="Noto Sans"/>
                <a:ea typeface="Noto Sans"/>
                <a:cs typeface="Noto Sans"/>
              </a:defRPr>
            </a:defPPr>
          </a:lstStyle>
          <a:p xmlns:a="http://schemas.openxmlformats.org/drawingml/2006/main">
            <a:pPr algn="r">
              <a:defRPr sz="1350" b="1">
                <a:solidFill>
                  <a:srgbClr val="80162B"/>
                </a:solidFill>
                <a:latin typeface="Noto Sans"/>
                <a:ea typeface="Noto Sans"/>
                <a:cs typeface="Noto Sans"/>
              </a:defRPr>
            </a:pPr>
            <a:r>
              <a:rPr sz="1350" b="1">
                <a:solidFill>
                  <a:srgbClr val="80162B"/>
                </a:solidFill>
                <a:latin typeface="Noto Sans"/>
                <a:ea typeface="Noto Sans"/>
                <a:cs typeface="Noto Sans"/>
              </a:rPr>
              <a:t>21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00C3DCC-FCC9-4ED8-BDF3-FD43B11041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71700"/>
            <a:ext cx="61912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5025" b="1">
                <a:solidFill>
                  <a:srgbClr val="80162B"/>
                </a:solidFill>
                <a:latin typeface="Noto Sans"/>
                <a:ea typeface="Noto Sans"/>
                <a:cs typeface="Noto Sans"/>
              </a:defRPr>
            </a:defPPr>
          </a:lstStyle>
          <a:p xmlns:a="http://schemas.openxmlformats.org/drawingml/2006/main">
            <a:pPr algn="l">
              <a:defRPr sz="5025" b="1">
                <a:solidFill>
                  <a:srgbClr val="80162B"/>
                </a:solidFill>
                <a:latin typeface="Noto Sans"/>
                <a:ea typeface="Noto Sans"/>
                <a:cs typeface="Noto Sans"/>
              </a:defRPr>
            </a:pPr>
            <a:r>
              <a:rPr sz="5025" b="1">
                <a:solidFill>
                  <a:srgbClr val="80162B"/>
                </a:solidFill>
                <a:latin typeface="Noto Sans"/>
                <a:ea typeface="Noto Sans"/>
                <a:cs typeface="Noto Sans"/>
              </a:rPr>
              <a:t>19,7 кг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8DB98D6-951F-4D6E-9D3C-0ECDD961B3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48000"/>
            <a:ext cx="61912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1800" b="0">
                <a:solidFill>
                  <a:srgbClr val="626B75"/>
                </a:solidFill>
                <a:latin typeface="Noto Sans"/>
                <a:ea typeface="Noto Sans"/>
                <a:cs typeface="Noto Sans"/>
              </a:defRPr>
            </a:defPPr>
          </a:lstStyle>
          <a:p xmlns:a="http://schemas.openxmlformats.org/drawingml/2006/main">
            <a:pPr algn="l">
              <a:defRPr sz="1800" b="0">
                <a:solidFill>
                  <a:srgbClr val="626B75"/>
                </a:solidFill>
                <a:latin typeface="Noto Sans"/>
                <a:ea typeface="Noto Sans"/>
                <a:cs typeface="Noto Sans"/>
              </a:defRPr>
            </a:pPr>
            <a:r>
              <a:rPr sz="1800" b="0">
                <a:solidFill>
                  <a:srgbClr val="626B75"/>
                </a:solidFill>
                <a:latin typeface="Noto Sans"/>
                <a:ea typeface="Noto Sans"/>
                <a:cs typeface="Noto Sans"/>
              </a:rPr>
              <a:t>мяса и мясопродуктов на человека</a:t>
            </a:r>
          </a:p>
          <a:p xmlns:a="http://schemas.openxmlformats.org/drawingml/2006/main">
            <a:pPr algn="l">
              <a:defRPr sz="1800" b="0">
                <a:solidFill>
                  <a:srgbClr val="626B75"/>
                </a:solidFill>
                <a:latin typeface="Noto Sans"/>
                <a:ea typeface="Noto Sans"/>
                <a:cs typeface="Noto Sans"/>
              </a:defRPr>
            </a:pPr>
            <a:r>
              <a:rPr sz="1800" b="0">
                <a:solidFill>
                  <a:srgbClr val="626B75"/>
                </a:solidFill>
                <a:latin typeface="Noto Sans"/>
                <a:ea typeface="Noto Sans"/>
                <a:cs typeface="Noto Sans"/>
              </a:rPr>
              <a:t>во II квартале, рост 3,5 % за год</a:t>
            </a:r>
          </a:p>
        </p:txBody>
      </p:sp>
      <p:graphicFrame>
        <p:nvGraphicFrame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2605D6D-B1E4-424E-8633-C8A86AB5D3F7}"/>
              </a:ext>
            </a:extLst>
          </p:cNvPr>
          <p:cNvGraphicFramePr/>
          <p:nvPr/>
        </p:nvGraphicFramePr>
        <p:xfrm>
          <a:off xmlns:a="http://schemas.openxmlformats.org/drawingml/2006/main" x="685800" y="4400550"/>
          <a:ext xmlns:a="http://schemas.openxmlformats.org/drawingml/2006/main" cx="6096000" cy="22479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333625"/>
                <a:gridCol w="2238375"/>
                <a:gridCol w="1524000"/>
              </a:tblGrid>
              <a:tr h="561975"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Noto Sans"/>
                          <a:ea typeface="Noto Sans"/>
                          <a:cs typeface="Noto Sans"/>
                        </a:rPr>
                        <a:t>Вид мяса</a:t>
                      </a:r>
                    </a:p>
                  </a:txBody>
                  <a:tcPr marL="142875" marR="142875" marT="95250" marB="95250" anchor="ctr">
                    <a:solidFill>
                      <a:srgbClr val="80162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Noto Sans"/>
                          <a:ea typeface="Noto Sans"/>
                          <a:cs typeface="Noto Sans"/>
                        </a:rPr>
                        <a:t>кг/чел. за квартал</a:t>
                      </a:r>
                    </a:p>
                  </a:txBody>
                  <a:tcPr marL="142875" marR="142875" marT="95250" marB="95250" anchor="ctr">
                    <a:solidFill>
                      <a:srgbClr val="80162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Noto Sans"/>
                          <a:ea typeface="Noto Sans"/>
                          <a:cs typeface="Noto Sans"/>
                        </a:rPr>
                        <a:t>За год</a:t>
                      </a:r>
                    </a:p>
                  </a:txBody>
                  <a:tcPr marL="142875" marR="142875" marT="95250" marB="95250" anchor="ctr">
                    <a:solidFill>
                      <a:srgbClr val="80162B"/>
                    </a:solidFill>
                  </a:tcPr>
                </a:tc>
              </a:tr>
              <a:tr h="561975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D242A"/>
                          </a:solidFill>
                          <a:latin typeface="Noto Sans"/>
                          <a:ea typeface="Noto Sans"/>
                          <a:cs typeface="Noto Sans"/>
                        </a:rPr>
                        <a:t>Говядина</a:t>
                      </a:r>
                    </a:p>
                  </a:txBody>
                  <a:tcPr marL="142875" marR="142875" marT="9525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D242A"/>
                          </a:solidFill>
                          <a:latin typeface="Noto Sans"/>
                          <a:ea typeface="Noto Sans"/>
                          <a:cs typeface="Noto Sans"/>
                        </a:rPr>
                        <a:t>6,1</a:t>
                      </a:r>
                    </a:p>
                  </a:txBody>
                  <a:tcPr marL="142875" marR="142875" marT="9525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D242A"/>
                          </a:solidFill>
                          <a:latin typeface="Noto Sans"/>
                          <a:ea typeface="Noto Sans"/>
                          <a:cs typeface="Noto Sans"/>
                        </a:rPr>
                        <a:t>+7,8 %</a:t>
                      </a:r>
                    </a:p>
                  </a:txBody>
                  <a:tcPr marL="142875" marR="142875" marT="95250" marB="95250" anchor="ctr">
                    <a:solidFill>
                      <a:srgbClr val="FFFFFF"/>
                    </a:solidFill>
                  </a:tcPr>
                </a:tc>
              </a:tr>
              <a:tr h="561975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D242A"/>
                          </a:solidFill>
                          <a:latin typeface="Noto Sans"/>
                          <a:ea typeface="Noto Sans"/>
                          <a:cs typeface="Noto Sans"/>
                        </a:rPr>
                        <a:t>Конина</a:t>
                      </a:r>
                    </a:p>
                  </a:txBody>
                  <a:tcPr marL="142875" marR="142875" marT="95250" marB="95250" anchor="ctr">
                    <a:solidFill>
                      <a:srgbClr val="F5F3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D242A"/>
                          </a:solidFill>
                          <a:latin typeface="Noto Sans"/>
                          <a:ea typeface="Noto Sans"/>
                          <a:cs typeface="Noto Sans"/>
                        </a:rPr>
                        <a:t>1,4</a:t>
                      </a:r>
                    </a:p>
                  </a:txBody>
                  <a:tcPr marL="142875" marR="142875" marT="95250" marB="95250" anchor="ctr">
                    <a:solidFill>
                      <a:srgbClr val="F5F3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D242A"/>
                          </a:solidFill>
                          <a:latin typeface="Noto Sans"/>
                          <a:ea typeface="Noto Sans"/>
                          <a:cs typeface="Noto Sans"/>
                        </a:rPr>
                        <a:t>+9,2 %</a:t>
                      </a:r>
                    </a:p>
                  </a:txBody>
                  <a:tcPr marL="142875" marR="142875" marT="95250" marB="95250" anchor="ctr">
                    <a:solidFill>
                      <a:srgbClr val="F5F3F1"/>
                    </a:solidFill>
                  </a:tcPr>
                </a:tc>
              </a:tr>
              <a:tr h="561975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D242A"/>
                          </a:solidFill>
                          <a:latin typeface="Noto Sans"/>
                          <a:ea typeface="Noto Sans"/>
                          <a:cs typeface="Noto Sans"/>
                        </a:rPr>
                        <a:t>Баранина</a:t>
                      </a:r>
                    </a:p>
                  </a:txBody>
                  <a:tcPr marL="142875" marR="142875" marT="9525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D242A"/>
                          </a:solidFill>
                          <a:latin typeface="Noto Sans"/>
                          <a:ea typeface="Noto Sans"/>
                          <a:cs typeface="Noto Sans"/>
                        </a:rPr>
                        <a:t>1,4</a:t>
                      </a:r>
                    </a:p>
                  </a:txBody>
                  <a:tcPr marL="142875" marR="142875" marT="9525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D242A"/>
                          </a:solidFill>
                          <a:latin typeface="Noto Sans"/>
                          <a:ea typeface="Noto Sans"/>
                          <a:cs typeface="Noto Sans"/>
                        </a:rPr>
                        <a:t>−2,1 %</a:t>
                      </a:r>
                    </a:p>
                  </a:txBody>
                  <a:tcPr marL="142875" marR="142875" marT="95250" marB="9525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0E5089B-0298-4AA0-8155-CE92F1799D0E}"/>
              </a:ext>
            </a:extLst>
          </p:cNvPr>
          <p:cNvGraphicFramePr/>
          <p:nvPr/>
        </p:nvGraphicFramePr>
        <p:xfrm>
          <a:off xmlns:a="http://schemas.openxmlformats.org/drawingml/2006/main" x="7505700" y="2266950"/>
          <a:ext xmlns:a="http://schemas.openxmlformats.org/drawingml/2006/main" cx="5524500" cy="374332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4048125"/>
                <a:gridCol w="1476375"/>
              </a:tblGrid>
              <a:tr h="623888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Noto Sans"/>
                          <a:ea typeface="Noto Sans"/>
                          <a:cs typeface="Noto Sans"/>
                        </a:rPr>
                        <a:t>Мясные продукты</a:t>
                      </a:r>
                    </a:p>
                  </a:txBody>
                  <a:tcPr marL="142875" marR="142875" marT="95250" marB="95250" anchor="ctr">
                    <a:solidFill>
                      <a:srgbClr val="80162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Noto Sans"/>
                          <a:ea typeface="Noto Sans"/>
                          <a:cs typeface="Noto Sans"/>
                        </a:rPr>
                        <a:t>г/чел.</a:t>
                      </a:r>
                    </a:p>
                  </a:txBody>
                  <a:tcPr marL="142875" marR="142875" marT="95250" marB="95250" anchor="ctr">
                    <a:solidFill>
                      <a:srgbClr val="80162B"/>
                    </a:solidFill>
                  </a:tcPr>
                </a:tc>
              </a:tr>
              <a:tr h="623888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D242A"/>
                          </a:solidFill>
                          <a:latin typeface="Noto Sans"/>
                          <a:ea typeface="Noto Sans"/>
                          <a:cs typeface="Noto Sans"/>
                        </a:rPr>
                        <a:t>Мясной фарш</a:t>
                      </a:r>
                    </a:p>
                  </a:txBody>
                  <a:tcPr marL="142875" marR="142875" marT="9525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D242A"/>
                          </a:solidFill>
                          <a:latin typeface="Noto Sans"/>
                          <a:ea typeface="Noto Sans"/>
                          <a:cs typeface="Noto Sans"/>
                        </a:rPr>
                        <a:t>1 800</a:t>
                      </a:r>
                    </a:p>
                  </a:txBody>
                  <a:tcPr marL="142875" marR="142875" marT="95250" marB="95250" anchor="ctr">
                    <a:solidFill>
                      <a:srgbClr val="FFFFFF"/>
                    </a:solidFill>
                  </a:tcPr>
                </a:tc>
              </a:tr>
              <a:tr h="623888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D242A"/>
                          </a:solidFill>
                          <a:latin typeface="Noto Sans"/>
                          <a:ea typeface="Noto Sans"/>
                          <a:cs typeface="Noto Sans"/>
                        </a:rPr>
                        <a:t>Полукопчёная колбаса</a:t>
                      </a:r>
                    </a:p>
                  </a:txBody>
                  <a:tcPr marL="142875" marR="142875" marT="95250" marB="95250" anchor="ctr">
                    <a:solidFill>
                      <a:srgbClr val="F5F3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D242A"/>
                          </a:solidFill>
                          <a:latin typeface="Noto Sans"/>
                          <a:ea typeface="Noto Sans"/>
                          <a:cs typeface="Noto Sans"/>
                        </a:rPr>
                        <a:t>988</a:t>
                      </a:r>
                    </a:p>
                  </a:txBody>
                  <a:tcPr marL="142875" marR="142875" marT="95250" marB="95250" anchor="ctr">
                    <a:solidFill>
                      <a:srgbClr val="F5F3F1"/>
                    </a:solidFill>
                  </a:tcPr>
                </a:tc>
              </a:tr>
              <a:tr h="623888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D242A"/>
                          </a:solidFill>
                          <a:latin typeface="Noto Sans"/>
                          <a:ea typeface="Noto Sans"/>
                          <a:cs typeface="Noto Sans"/>
                        </a:rPr>
                        <a:t>Варёная колбаса</a:t>
                      </a:r>
                    </a:p>
                  </a:txBody>
                  <a:tcPr marL="142875" marR="142875" marT="9525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D242A"/>
                          </a:solidFill>
                          <a:latin typeface="Noto Sans"/>
                          <a:ea typeface="Noto Sans"/>
                          <a:cs typeface="Noto Sans"/>
                        </a:rPr>
                        <a:t>663</a:t>
                      </a:r>
                    </a:p>
                  </a:txBody>
                  <a:tcPr marL="142875" marR="142875" marT="95250" marB="95250" anchor="ctr">
                    <a:solidFill>
                      <a:srgbClr val="FFFFFF"/>
                    </a:solidFill>
                  </a:tcPr>
                </a:tc>
              </a:tr>
              <a:tr h="623888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D242A"/>
                          </a:solidFill>
                          <a:latin typeface="Noto Sans"/>
                          <a:ea typeface="Noto Sans"/>
                          <a:cs typeface="Noto Sans"/>
                        </a:rPr>
                        <a:t>Сосиски и сардельки</a:t>
                      </a:r>
                    </a:p>
                  </a:txBody>
                  <a:tcPr marL="142875" marR="142875" marT="95250" marB="95250" anchor="ctr">
                    <a:solidFill>
                      <a:srgbClr val="F5F3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D242A"/>
                          </a:solidFill>
                          <a:latin typeface="Noto Sans"/>
                          <a:ea typeface="Noto Sans"/>
                          <a:cs typeface="Noto Sans"/>
                        </a:rPr>
                        <a:t>533</a:t>
                      </a:r>
                    </a:p>
                  </a:txBody>
                  <a:tcPr marL="142875" marR="142875" marT="95250" marB="95250" anchor="ctr">
                    <a:solidFill>
                      <a:srgbClr val="F5F3F1"/>
                    </a:solidFill>
                  </a:tcPr>
                </a:tc>
              </a:tr>
              <a:tr h="623888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D242A"/>
                          </a:solidFill>
                          <a:latin typeface="Noto Sans"/>
                          <a:ea typeface="Noto Sans"/>
                          <a:cs typeface="Noto Sans"/>
                        </a:rPr>
                        <a:t>Говяжья печень</a:t>
                      </a:r>
                    </a:p>
                  </a:txBody>
                  <a:tcPr marL="142875" marR="142875" marT="9525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D242A"/>
                          </a:solidFill>
                          <a:latin typeface="Noto Sans"/>
                          <a:ea typeface="Noto Sans"/>
                          <a:cs typeface="Noto Sans"/>
                        </a:rPr>
                        <a:t>185</a:t>
                      </a:r>
                    </a:p>
                  </a:txBody>
                  <a:tcPr marL="142875" marR="142875" marT="95250" marB="9525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BE90B47-4E8E-41D4-84EF-792884D989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05700" y="6334125"/>
            <a:ext cx="54292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1575" b="0">
                <a:solidFill>
                  <a:srgbClr val="626B75"/>
                </a:solidFill>
                <a:latin typeface="Noto Sans"/>
                <a:ea typeface="Noto Sans"/>
                <a:cs typeface="Noto Sans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626B75"/>
                </a:solidFill>
                <a:latin typeface="Noto Sans"/>
                <a:ea typeface="Noto Sans"/>
                <a:cs typeface="Noto Sans"/>
              </a:defRPr>
            </a:pPr>
            <a:r>
              <a:rPr sz="1575" b="0">
                <a:solidFill>
                  <a:srgbClr val="626B75"/>
                </a:solidFill>
                <a:latin typeface="Noto Sans"/>
                <a:ea typeface="Noto Sans"/>
                <a:cs typeface="Noto Sans"/>
              </a:rPr>
              <a:t>Год и первичный источник статистики не указаны в материалах проекта.</a:t>
            </a:r>
          </a:p>
        </p:txBody>
      </p:sp>
    </p:spTree>
    <p:extLst>
      <p:ext uri="{BB962C8B-B14F-4D97-AF65-F5344CB8AC3E}">
        <p14:creationId xmlns:p14="http://schemas.microsoft.com/office/powerpoint/2010/main" val="1555796851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2A38BE8-20C4-49E5-A2A4-A3D854F734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138237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3600" b="1">
                <a:solidFill>
                  <a:srgbClr val="1D242A"/>
                </a:solidFill>
                <a:latin typeface="Noto Sans"/>
                <a:ea typeface="Noto Sans"/>
                <a:cs typeface="Noto Sans"/>
              </a:defRPr>
            </a:defPPr>
          </a:lstStyle>
          <a:p xmlns:a="http://schemas.openxmlformats.org/drawingml/2006/main">
            <a:pPr algn="l">
              <a:defRPr sz="3600" b="1">
                <a:solidFill>
                  <a:srgbClr val="1D242A"/>
                </a:solidFill>
                <a:latin typeface="Noto Sans"/>
                <a:ea typeface="Noto Sans"/>
                <a:cs typeface="Noto Sans"/>
              </a:defRPr>
            </a:pPr>
            <a:r>
              <a:rPr sz="3600" b="1">
                <a:solidFill>
                  <a:srgbClr val="1D242A"/>
                </a:solidFill>
                <a:latin typeface="Noto Sans"/>
                <a:ea typeface="Noto Sans"/>
                <a:cs typeface="Noto Sans"/>
              </a:rPr>
              <a:t>Региональное производство мяса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0149C33-ED98-46C3-B5C1-6E364D46BE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28750"/>
            <a:ext cx="12287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1800" b="0">
                <a:solidFill>
                  <a:srgbClr val="626B75"/>
                </a:solidFill>
                <a:latin typeface="Noto Sans"/>
                <a:ea typeface="Noto Sans"/>
                <a:cs typeface="Noto Sans"/>
              </a:defRPr>
            </a:defPPr>
          </a:lstStyle>
          <a:p xmlns:a="http://schemas.openxmlformats.org/drawingml/2006/main">
            <a:pPr algn="l">
              <a:defRPr sz="1800" b="0">
                <a:solidFill>
                  <a:srgbClr val="626B75"/>
                </a:solidFill>
                <a:latin typeface="Noto Sans"/>
                <a:ea typeface="Noto Sans"/>
                <a:cs typeface="Noto Sans"/>
              </a:defRPr>
            </a:pPr>
            <a:r>
              <a:rPr sz="1800" b="0">
                <a:solidFill>
                  <a:srgbClr val="626B75"/>
                </a:solidFill>
                <a:latin typeface="Noto Sans"/>
                <a:ea typeface="Noto Sans"/>
                <a:cs typeface="Noto Sans"/>
              </a:rPr>
              <a:t>Лидеры по объёмам в исходном маркетинговом анализе</a:t>
            </a:r>
          </a:p>
        </p:txBody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945ABDC-F930-4FD4-AEF2-774591B627E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a8cdfb599be49b2"/>
          <a:stretch xmlns:a="http://schemas.openxmlformats.org/drawingml/2006/main"/>
        </p:blipFill>
        <p:spPr>
          <a:xfrm xmlns:a="http://schemas.openxmlformats.org/drawingml/2006/main">
            <a:off x="12287250" y="428625"/>
            <a:ext cx="704850" cy="704850"/>
          </a:xfrm>
          <a:prstGeom xmlns:a="http://schemas.openxmlformats.org/drawingml/2006/main" prst="ellipse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E485DB3-5E59-4E78-A31A-274F2AAF1E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86625"/>
            <a:ext cx="3333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1125" b="0">
                <a:solidFill>
                  <a:srgbClr val="626B75"/>
                </a:solidFill>
                <a:latin typeface="Noto Sans"/>
                <a:ea typeface="Noto Sans"/>
                <a:cs typeface="Noto Sans"/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626B75"/>
                </a:solidFill>
                <a:latin typeface="Noto Sans"/>
                <a:ea typeface="Noto Sans"/>
                <a:cs typeface="Noto Sans"/>
              </a:defRPr>
            </a:pPr>
            <a:r>
              <a:rPr sz="1125" b="0">
                <a:solidFill>
                  <a:srgbClr val="626B75"/>
                </a:solidFill>
                <a:latin typeface="Noto Sans"/>
                <a:ea typeface="Noto Sans"/>
                <a:cs typeface="Noto Sans"/>
              </a:rPr>
              <a:t>SAMGAU AGRO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C9AB5B9-C2B9-4FFB-A1DC-55546CA587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77750" y="7219950"/>
            <a:ext cx="5238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r">
              <a:defRPr sz="1350" b="1">
                <a:solidFill>
                  <a:srgbClr val="80162B"/>
                </a:solidFill>
                <a:latin typeface="Noto Sans"/>
                <a:ea typeface="Noto Sans"/>
                <a:cs typeface="Noto Sans"/>
              </a:defRPr>
            </a:defPPr>
          </a:lstStyle>
          <a:p xmlns:a="http://schemas.openxmlformats.org/drawingml/2006/main">
            <a:pPr algn="r">
              <a:defRPr sz="1350" b="1">
                <a:solidFill>
                  <a:srgbClr val="80162B"/>
                </a:solidFill>
                <a:latin typeface="Noto Sans"/>
                <a:ea typeface="Noto Sans"/>
                <a:cs typeface="Noto Sans"/>
              </a:defRPr>
            </a:pPr>
            <a:r>
              <a:rPr sz="1350" b="1">
                <a:solidFill>
                  <a:srgbClr val="80162B"/>
                </a:solidFill>
                <a:latin typeface="Noto Sans"/>
                <a:ea typeface="Noto Sans"/>
                <a:cs typeface="Noto Sans"/>
              </a:rPr>
              <a:t>22</a:t>
            </a:r>
          </a:p>
        </p:txBody>
      </p:sp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4716AEE-1418-4306-B169-BB9DCDCC645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5166546396947a1"/>
          <a:srcRect xmlns:a="http://schemas.openxmlformats.org/drawingml/2006/main" l="0" t="50000" r="0" b="0"/>
          <a:stretch xmlns:a="http://schemas.openxmlformats.org/drawingml/2006/main"/>
        </p:blipFill>
        <p:spPr>
          <a:xfrm xmlns:a="http://schemas.openxmlformats.org/drawingml/2006/main">
            <a:off x="685800" y="4772025"/>
            <a:ext cx="12353925" cy="2076450"/>
          </a:xfrm>
          <a:prstGeom xmlns:a="http://schemas.openxmlformats.org/drawingml/2006/main" prst="rect">
            <a:avLst/>
          </a:prstGeom>
        </p:spPr>
      </p:pic>
      <p:graphicFrame>
        <p:nvGraphicFrame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02B73D1-0CC9-4C47-BFB6-E3C00E90C4B3}"/>
              </a:ext>
            </a:extLst>
          </p:cNvPr>
          <p:cNvGraphicFramePr/>
          <p:nvPr/>
        </p:nvGraphicFramePr>
        <p:xfrm>
          <a:off xmlns:a="http://schemas.openxmlformats.org/drawingml/2006/main" x="685800" y="2190750"/>
          <a:ext xmlns:a="http://schemas.openxmlformats.org/drawingml/2006/main" cx="12344400" cy="23050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5581650"/>
                <a:gridCol w="3810000"/>
                <a:gridCol w="2952750"/>
              </a:tblGrid>
              <a:tr h="576263"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Noto Sans"/>
                          <a:ea typeface="Noto Sans"/>
                          <a:cs typeface="Noto Sans"/>
                        </a:rPr>
                        <a:t>Область</a:t>
                      </a:r>
                    </a:p>
                  </a:txBody>
                  <a:tcPr marL="142875" marR="142875" marT="95250" marB="95250" anchor="ctr">
                    <a:solidFill>
                      <a:srgbClr val="80162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Noto Sans"/>
                          <a:ea typeface="Noto Sans"/>
                          <a:cs typeface="Noto Sans"/>
                        </a:rPr>
                        <a:t>Производство, тыс. тонн</a:t>
                      </a:r>
                    </a:p>
                  </a:txBody>
                  <a:tcPr marL="142875" marR="142875" marT="95250" marB="95250" anchor="ctr">
                    <a:solidFill>
                      <a:srgbClr val="80162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Noto Sans"/>
                          <a:ea typeface="Noto Sans"/>
                          <a:cs typeface="Noto Sans"/>
                        </a:rPr>
                        <a:t>Рост за год</a:t>
                      </a:r>
                    </a:p>
                  </a:txBody>
                  <a:tcPr marL="142875" marR="142875" marT="95250" marB="95250" anchor="ctr">
                    <a:solidFill>
                      <a:srgbClr val="80162B"/>
                    </a:solidFill>
                  </a:tcPr>
                </a:tc>
              </a:tr>
              <a:tr h="576263"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D242A"/>
                          </a:solidFill>
                          <a:latin typeface="Noto Sans"/>
                          <a:ea typeface="Noto Sans"/>
                          <a:cs typeface="Noto Sans"/>
                        </a:rPr>
                        <a:t>Костанайская</a:t>
                      </a:r>
                    </a:p>
                  </a:txBody>
                  <a:tcPr marL="142875" marR="142875" marT="9525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D242A"/>
                          </a:solidFill>
                          <a:latin typeface="Noto Sans"/>
                          <a:ea typeface="Noto Sans"/>
                          <a:cs typeface="Noto Sans"/>
                        </a:rPr>
                        <a:t>10,1</a:t>
                      </a:r>
                    </a:p>
                  </a:txBody>
                  <a:tcPr marL="142875" marR="142875" marT="9525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D242A"/>
                          </a:solidFill>
                          <a:latin typeface="Noto Sans"/>
                          <a:ea typeface="Noto Sans"/>
                          <a:cs typeface="Noto Sans"/>
                        </a:rPr>
                        <a:t>+26 %</a:t>
                      </a:r>
                    </a:p>
                  </a:txBody>
                  <a:tcPr marL="142875" marR="142875" marT="95250" marB="95250" anchor="ctr">
                    <a:solidFill>
                      <a:srgbClr val="FFFFFF"/>
                    </a:solidFill>
                  </a:tcPr>
                </a:tc>
              </a:tr>
              <a:tr h="576263"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D242A"/>
                          </a:solidFill>
                          <a:latin typeface="Noto Sans"/>
                          <a:ea typeface="Noto Sans"/>
                          <a:cs typeface="Noto Sans"/>
                        </a:rPr>
                        <a:t>Северо-Казахстанская</a:t>
                      </a:r>
                    </a:p>
                  </a:txBody>
                  <a:tcPr marL="142875" marR="142875" marT="95250" marB="95250" anchor="ctr">
                    <a:solidFill>
                      <a:srgbClr val="F5F3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D242A"/>
                          </a:solidFill>
                          <a:latin typeface="Noto Sans"/>
                          <a:ea typeface="Noto Sans"/>
                          <a:cs typeface="Noto Sans"/>
                        </a:rPr>
                        <a:t>8,0</a:t>
                      </a:r>
                    </a:p>
                  </a:txBody>
                  <a:tcPr marL="142875" marR="142875" marT="95250" marB="95250" anchor="ctr">
                    <a:solidFill>
                      <a:srgbClr val="F5F3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D242A"/>
                          </a:solidFill>
                          <a:latin typeface="Noto Sans"/>
                          <a:ea typeface="Noto Sans"/>
                          <a:cs typeface="Noto Sans"/>
                        </a:rPr>
                        <a:t>+21,9 %</a:t>
                      </a:r>
                    </a:p>
                  </a:txBody>
                  <a:tcPr marL="142875" marR="142875" marT="95250" marB="95250" anchor="ctr">
                    <a:solidFill>
                      <a:srgbClr val="F5F3F1"/>
                    </a:solidFill>
                  </a:tcPr>
                </a:tc>
              </a:tr>
              <a:tr h="576263"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D242A"/>
                          </a:solidFill>
                          <a:latin typeface="Noto Sans"/>
                          <a:ea typeface="Noto Sans"/>
                          <a:cs typeface="Noto Sans"/>
                        </a:rPr>
                        <a:t>Актюбинская</a:t>
                      </a:r>
                    </a:p>
                  </a:txBody>
                  <a:tcPr marL="142875" marR="142875" marT="9525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D242A"/>
                          </a:solidFill>
                          <a:latin typeface="Noto Sans"/>
                          <a:ea typeface="Noto Sans"/>
                          <a:cs typeface="Noto Sans"/>
                        </a:rPr>
                        <a:t>7,8</a:t>
                      </a:r>
                    </a:p>
                  </a:txBody>
                  <a:tcPr marL="142875" marR="142875" marT="9525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1D242A"/>
                          </a:solidFill>
                          <a:latin typeface="Noto Sans"/>
                          <a:ea typeface="Noto Sans"/>
                          <a:cs typeface="Noto Sans"/>
                        </a:rPr>
                        <a:t>+3,5 %</a:t>
                      </a:r>
                    </a:p>
                  </a:txBody>
                  <a:tcPr marL="142875" marR="142875" marT="95250" marB="9525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587AD29-AF7D-4CA0-B3FD-7F3A619BF8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905625"/>
            <a:ext cx="1209675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1425" b="0">
                <a:solidFill>
                  <a:srgbClr val="626B75"/>
                </a:solidFill>
                <a:latin typeface="Noto Sans"/>
                <a:ea typeface="Noto Sans"/>
                <a:cs typeface="Noto Sans"/>
              </a:defRPr>
            </a:defPPr>
          </a:lstStyle>
          <a:p xmlns:a="http://schemas.openxmlformats.org/drawingml/2006/main">
            <a:pPr algn="l">
              <a:defRPr sz="1425" b="0">
                <a:solidFill>
                  <a:srgbClr val="626B75"/>
                </a:solidFill>
                <a:latin typeface="Noto Sans"/>
                <a:ea typeface="Noto Sans"/>
                <a:cs typeface="Noto Sans"/>
              </a:defRPr>
            </a:pPr>
            <a:r>
              <a:rPr sz="1425" b="0">
                <a:solidFill>
                  <a:srgbClr val="626B75"/>
                </a:solidFill>
                <a:latin typeface="Noto Sans"/>
                <a:ea typeface="Noto Sans"/>
                <a:cs typeface="Noto Sans"/>
              </a:rPr>
              <a:t>Год и первичный источник статистики требуют уточнения.</a:t>
            </a:r>
          </a:p>
        </p:txBody>
      </p:sp>
    </p:spTree>
    <p:extLst>
      <p:ext uri="{BB962C8B-B14F-4D97-AF65-F5344CB8AC3E}">
        <p14:creationId xmlns:p14="http://schemas.microsoft.com/office/powerpoint/2010/main" val="1117419832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849E76D-C1CE-43DF-AB4F-6BBE05DD3F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138237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3600" b="1">
                <a:solidFill>
                  <a:srgbClr val="1D242A"/>
                </a:solidFill>
                <a:latin typeface="Noto Sans"/>
                <a:ea typeface="Noto Sans"/>
                <a:cs typeface="Noto Sans"/>
              </a:defRPr>
            </a:defPPr>
          </a:lstStyle>
          <a:p xmlns:a="http://schemas.openxmlformats.org/drawingml/2006/main">
            <a:pPr algn="l">
              <a:defRPr sz="3600" b="1">
                <a:solidFill>
                  <a:srgbClr val="1D242A"/>
                </a:solidFill>
                <a:latin typeface="Noto Sans"/>
                <a:ea typeface="Noto Sans"/>
                <a:cs typeface="Noto Sans"/>
              </a:defRPr>
            </a:pPr>
            <a:r>
              <a:rPr sz="3600" b="1">
                <a:solidFill>
                  <a:srgbClr val="1D242A"/>
                </a:solidFill>
                <a:latin typeface="Noto Sans"/>
                <a:ea typeface="Noto Sans"/>
                <a:cs typeface="Noto Sans"/>
              </a:rPr>
              <a:t>Компания и контакты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8807606-976B-472B-ABA4-E846FE0C74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28750"/>
            <a:ext cx="12287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1800" b="0">
                <a:solidFill>
                  <a:srgbClr val="626B75"/>
                </a:solidFill>
                <a:latin typeface="Noto Sans"/>
                <a:ea typeface="Noto Sans"/>
                <a:cs typeface="Noto Sans"/>
              </a:defRPr>
            </a:defPPr>
          </a:lstStyle>
          <a:p xmlns:a="http://schemas.openxmlformats.org/drawingml/2006/main">
            <a:pPr algn="l">
              <a:defRPr sz="1800" b="0">
                <a:solidFill>
                  <a:srgbClr val="626B75"/>
                </a:solidFill>
                <a:latin typeface="Noto Sans"/>
                <a:ea typeface="Noto Sans"/>
                <a:cs typeface="Noto Sans"/>
              </a:defRPr>
            </a:pPr>
            <a:r>
              <a:rPr sz="1800" b="0">
                <a:solidFill>
                  <a:srgbClr val="626B75"/>
                </a:solidFill>
                <a:latin typeface="Noto Sans"/>
                <a:ea typeface="Noto Sans"/>
                <a:cs typeface="Noto Sans"/>
              </a:rPr>
              <a:t>ТОО «Национальный торговый дом AGROINVESTSOYUZ»</a:t>
            </a:r>
          </a:p>
        </p:txBody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27BB24A-347C-435E-8F3F-B6384A5C196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05bdf2d943643bb"/>
          <a:stretch xmlns:a="http://schemas.openxmlformats.org/drawingml/2006/main"/>
        </p:blipFill>
        <p:spPr>
          <a:xfrm xmlns:a="http://schemas.openxmlformats.org/drawingml/2006/main">
            <a:off x="12287250" y="428625"/>
            <a:ext cx="704850" cy="704850"/>
          </a:xfrm>
          <a:prstGeom xmlns:a="http://schemas.openxmlformats.org/drawingml/2006/main" prst="ellipse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ED430CB-195F-4EE8-B7D1-B657062F77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86625"/>
            <a:ext cx="3333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1125" b="0">
                <a:solidFill>
                  <a:srgbClr val="626B75"/>
                </a:solidFill>
                <a:latin typeface="Noto Sans"/>
                <a:ea typeface="Noto Sans"/>
                <a:cs typeface="Noto Sans"/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626B75"/>
                </a:solidFill>
                <a:latin typeface="Noto Sans"/>
                <a:ea typeface="Noto Sans"/>
                <a:cs typeface="Noto Sans"/>
              </a:defRPr>
            </a:pPr>
            <a:r>
              <a:rPr sz="1125" b="0">
                <a:solidFill>
                  <a:srgbClr val="626B75"/>
                </a:solidFill>
                <a:latin typeface="Noto Sans"/>
                <a:ea typeface="Noto Sans"/>
                <a:cs typeface="Noto Sans"/>
              </a:rPr>
              <a:t>SAMGAU AGRO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CFC5752-8579-453C-81D5-DAAF94421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77750" y="7219950"/>
            <a:ext cx="5238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r">
              <a:defRPr sz="1350" b="1">
                <a:solidFill>
                  <a:srgbClr val="80162B"/>
                </a:solidFill>
                <a:latin typeface="Noto Sans"/>
                <a:ea typeface="Noto Sans"/>
                <a:cs typeface="Noto Sans"/>
              </a:defRPr>
            </a:defPPr>
          </a:lstStyle>
          <a:p xmlns:a="http://schemas.openxmlformats.org/drawingml/2006/main">
            <a:pPr algn="r">
              <a:defRPr sz="1350" b="1">
                <a:solidFill>
                  <a:srgbClr val="80162B"/>
                </a:solidFill>
                <a:latin typeface="Noto Sans"/>
                <a:ea typeface="Noto Sans"/>
                <a:cs typeface="Noto Sans"/>
              </a:defRPr>
            </a:pPr>
            <a:r>
              <a:rPr sz="1350" b="1">
                <a:solidFill>
                  <a:srgbClr val="80162B"/>
                </a:solidFill>
                <a:latin typeface="Noto Sans"/>
                <a:ea typeface="Noto Sans"/>
                <a:cs typeface="Noto Sans"/>
              </a:rPr>
              <a:t>23</a:t>
            </a:r>
          </a:p>
        </p:txBody>
      </p:sp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FAA63F3-A6E2-45A8-9F8F-A6C270BB9DD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177f63420da453d"/>
          <a:srcRect xmlns:a="http://schemas.openxmlformats.org/drawingml/2006/main" l="0" t="319" r="0" b="319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362950" y="2133600"/>
            <a:ext cx="4667250" cy="4629150"/>
          </a:xfrm>
          <a:prstGeom xmlns:a="http://schemas.openxmlformats.org/drawingml/2006/main" prst="rect">
            <a:avLst/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2EC3E73-830A-4AD8-A031-FF11E9AE69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7191375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2925" b="1">
                <a:solidFill>
                  <a:srgbClr val="1D242A"/>
                </a:solidFill>
                <a:latin typeface="Noto Sans"/>
                <a:ea typeface="Noto Sans"/>
                <a:cs typeface="Noto Sans"/>
              </a:defRPr>
            </a:defPPr>
          </a:lstStyle>
          <a:p xmlns:a="http://schemas.openxmlformats.org/drawingml/2006/main">
            <a:pPr algn="l">
              <a:defRPr sz="2925" b="1">
                <a:solidFill>
                  <a:srgbClr val="1D242A"/>
                </a:solidFill>
                <a:latin typeface="Noto Sans"/>
                <a:ea typeface="Noto Sans"/>
                <a:cs typeface="Noto Sans"/>
              </a:defRPr>
            </a:pPr>
            <a:r>
              <a:rPr sz="2925" b="1">
                <a:solidFill>
                  <a:srgbClr val="1D242A"/>
                </a:solidFill>
                <a:latin typeface="Noto Sans"/>
                <a:ea typeface="Noto Sans"/>
                <a:cs typeface="Noto Sans"/>
              </a:rPr>
              <a:t>Ибрагим Сайдалиевич</a:t>
            </a:r>
          </a:p>
          <a:p xmlns:a="http://schemas.openxmlformats.org/drawingml/2006/main">
            <a:pPr algn="l">
              <a:defRPr sz="2925" b="1">
                <a:solidFill>
                  <a:srgbClr val="1D242A"/>
                </a:solidFill>
                <a:latin typeface="Noto Sans"/>
                <a:ea typeface="Noto Sans"/>
                <a:cs typeface="Noto Sans"/>
              </a:defRPr>
            </a:pPr>
            <a:r>
              <a:rPr sz="2925" b="1">
                <a:solidFill>
                  <a:srgbClr val="1D242A"/>
                </a:solidFill>
                <a:latin typeface="Noto Sans"/>
                <a:ea typeface="Noto Sans"/>
                <a:cs typeface="Noto Sans"/>
              </a:rPr>
              <a:t>Алижанов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81A8AF9-FFDA-4143-B959-F7DC02DB94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590925"/>
            <a:ext cx="61912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2175" b="0">
                <a:solidFill>
                  <a:srgbClr val="626B75"/>
                </a:solidFill>
                <a:latin typeface="Noto Sans"/>
                <a:ea typeface="Noto Sans"/>
                <a:cs typeface="Noto Sans"/>
              </a:defRPr>
            </a:defPPr>
          </a:lstStyle>
          <a:p xmlns:a="http://schemas.openxmlformats.org/drawingml/2006/main">
            <a:pPr algn="l">
              <a:defRPr sz="2175" b="0">
                <a:solidFill>
                  <a:srgbClr val="626B75"/>
                </a:solidFill>
                <a:latin typeface="Noto Sans"/>
                <a:ea typeface="Noto Sans"/>
                <a:cs typeface="Noto Sans"/>
              </a:defRPr>
            </a:pPr>
            <a:r>
              <a:rPr sz="2175" b="0">
                <a:solidFill>
                  <a:srgbClr val="626B75"/>
                </a:solidFill>
                <a:latin typeface="Noto Sans"/>
                <a:ea typeface="Noto Sans"/>
                <a:cs typeface="Noto Sans"/>
              </a:rPr>
              <a:t>Генеральный директор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0212678-2603-4F13-868B-365FEA302F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14850"/>
            <a:ext cx="6953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3225" b="1">
                <a:solidFill>
                  <a:srgbClr val="80162B"/>
                </a:solidFill>
                <a:latin typeface="Noto Sans"/>
                <a:ea typeface="Noto Sans"/>
                <a:cs typeface="Noto Sans"/>
              </a:defRPr>
            </a:defPPr>
          </a:lstStyle>
          <a:p xmlns:a="http://schemas.openxmlformats.org/drawingml/2006/main">
            <a:pPr algn="l">
              <a:defRPr sz="3225" b="1">
                <a:solidFill>
                  <a:srgbClr val="80162B"/>
                </a:solidFill>
                <a:latin typeface="Noto Sans"/>
                <a:ea typeface="Noto Sans"/>
                <a:cs typeface="Noto Sans"/>
              </a:defRPr>
            </a:pPr>
            <a:r>
              <a:rPr sz="3225" b="1">
                <a:solidFill>
                  <a:srgbClr val="80162B"/>
                </a:solidFill>
                <a:latin typeface="Noto Sans"/>
                <a:ea typeface="Noto Sans"/>
                <a:cs typeface="Noto Sans"/>
              </a:rPr>
              <a:t>+7 776 703 04 68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9FBA577-B47F-4C26-8B05-1ECA76F021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72075"/>
            <a:ext cx="6858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1800" b="0">
                <a:solidFill>
                  <a:srgbClr val="626B75"/>
                </a:solidFill>
                <a:latin typeface="Noto Sans"/>
                <a:ea typeface="Noto Sans"/>
                <a:cs typeface="Noto Sans"/>
              </a:defRPr>
            </a:defPPr>
          </a:lstStyle>
          <a:p xmlns:a="http://schemas.openxmlformats.org/drawingml/2006/main">
            <a:pPr algn="l">
              <a:defRPr sz="1800" b="0">
                <a:solidFill>
                  <a:srgbClr val="626B75"/>
                </a:solidFill>
                <a:latin typeface="Noto Sans"/>
                <a:ea typeface="Noto Sans"/>
                <a:cs typeface="Noto Sans"/>
              </a:defRPr>
            </a:pPr>
            <a:r>
              <a:rPr sz="1800" b="0">
                <a:solidFill>
                  <a:srgbClr val="626B75"/>
                </a:solidFill>
                <a:latin typeface="Noto Sans"/>
                <a:ea typeface="Noto Sans"/>
                <a:cs typeface="Noto Sans"/>
              </a:rPr>
              <a:t>Телефон, WhatsApp, Telegram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95CEB9A-705F-4435-A15B-846B40BD90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867400"/>
            <a:ext cx="71437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2475" b="1">
                <a:solidFill>
                  <a:srgbClr val="1D242A"/>
                </a:solidFill>
                <a:latin typeface="Noto Sans"/>
                <a:ea typeface="Noto Sans"/>
                <a:cs typeface="Noto Sans"/>
              </a:defRPr>
            </a:defPPr>
          </a:lstStyle>
          <a:p xmlns:a="http://schemas.openxmlformats.org/drawingml/2006/main">
            <a:pPr algn="l">
              <a:defRPr sz="2475" b="1">
                <a:solidFill>
                  <a:srgbClr val="1D242A"/>
                </a:solidFill>
                <a:latin typeface="Noto Sans"/>
                <a:ea typeface="Noto Sans"/>
                <a:cs typeface="Noto Sans"/>
              </a:defRPr>
            </a:pPr>
            <a:r>
              <a:rPr sz="2475" b="1">
                <a:solidFill>
                  <a:srgbClr val="1D242A"/>
                </a:solidFill>
                <a:latin typeface="Noto Sans"/>
                <a:ea typeface="Noto Sans"/>
                <a:cs typeface="Noto Sans"/>
              </a:rPr>
              <a:t>agroinvestsoyuz.ntd@mail.ru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098A74A-5D10-4FDD-BFDA-616F95FF82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86525"/>
            <a:ext cx="7143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2100" b="0">
                <a:solidFill>
                  <a:srgbClr val="1D242A"/>
                </a:solidFill>
                <a:latin typeface="Noto Sans"/>
                <a:ea typeface="Noto Sans"/>
                <a:cs typeface="Noto Sans"/>
              </a:defRPr>
            </a:defPPr>
          </a:lstStyle>
          <a:p xmlns:a="http://schemas.openxmlformats.org/drawingml/2006/main">
            <a:pPr algn="l">
              <a:defRPr sz="2100" b="0">
                <a:solidFill>
                  <a:srgbClr val="1D242A"/>
                </a:solidFill>
                <a:latin typeface="Noto Sans"/>
                <a:ea typeface="Noto Sans"/>
                <a:cs typeface="Noto Sans"/>
              </a:defRPr>
            </a:pPr>
            <a:r>
              <a:rPr sz="2100" b="0">
                <a:solidFill>
                  <a:srgbClr val="1D242A"/>
                </a:solidFill>
                <a:latin typeface="Noto Sans"/>
                <a:ea typeface="Noto Sans"/>
                <a:cs typeface="Noto Sans"/>
              </a:rPr>
              <a:t>Instagram: @agroinvestsoyuz</a:t>
            </a:r>
          </a:p>
        </p:txBody>
      </p:sp>
    </p:spTree>
    <p:extLst>
      <p:ext uri="{BB962C8B-B14F-4D97-AF65-F5344CB8AC3E}">
        <p14:creationId xmlns:p14="http://schemas.microsoft.com/office/powerpoint/2010/main" val="10261944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2026-10-10T20:10:02.6730000Z</dcterms:created>
  <dcterms:modified xsi:type="dcterms:W3CDTF">2026-10-10T20:10:02.6730000Z</dcterms:modified>
</coreProperties>
</file>